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102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103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9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104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37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100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diagrams/data1.xml" ContentType="application/vnd.openxmlformats-officedocument.drawingml.diagramData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6"/>
  </p:notesMasterIdLst>
  <p:handoutMasterIdLst>
    <p:handoutMasterId r:id="rId107"/>
  </p:handoutMasterIdLst>
  <p:sldIdLst>
    <p:sldId id="679" r:id="rId2"/>
    <p:sldId id="874" r:id="rId3"/>
    <p:sldId id="632" r:id="rId4"/>
    <p:sldId id="631" r:id="rId5"/>
    <p:sldId id="687" r:id="rId6"/>
    <p:sldId id="648" r:id="rId7"/>
    <p:sldId id="649" r:id="rId8"/>
    <p:sldId id="650" r:id="rId9"/>
    <p:sldId id="656" r:id="rId10"/>
    <p:sldId id="657" r:id="rId11"/>
    <p:sldId id="658" r:id="rId12"/>
    <p:sldId id="688" r:id="rId13"/>
    <p:sldId id="660" r:id="rId14"/>
    <p:sldId id="659" r:id="rId15"/>
    <p:sldId id="689" r:id="rId16"/>
    <p:sldId id="663" r:id="rId17"/>
    <p:sldId id="664" r:id="rId18"/>
    <p:sldId id="665" r:id="rId19"/>
    <p:sldId id="458" r:id="rId20"/>
    <p:sldId id="461" r:id="rId21"/>
    <p:sldId id="668" r:id="rId22"/>
    <p:sldId id="667" r:id="rId23"/>
    <p:sldId id="666" r:id="rId24"/>
    <p:sldId id="465" r:id="rId25"/>
    <p:sldId id="466" r:id="rId26"/>
    <p:sldId id="468" r:id="rId27"/>
    <p:sldId id="469" r:id="rId28"/>
    <p:sldId id="470" r:id="rId29"/>
    <p:sldId id="471" r:id="rId30"/>
    <p:sldId id="472" r:id="rId31"/>
    <p:sldId id="680" r:id="rId32"/>
    <p:sldId id="473" r:id="rId33"/>
    <p:sldId id="478" r:id="rId34"/>
    <p:sldId id="674" r:id="rId35"/>
    <p:sldId id="676" r:id="rId36"/>
    <p:sldId id="673" r:id="rId37"/>
    <p:sldId id="485" r:id="rId38"/>
    <p:sldId id="486" r:id="rId39"/>
    <p:sldId id="487" r:id="rId40"/>
    <p:sldId id="690" r:id="rId41"/>
    <p:sldId id="488" r:id="rId42"/>
    <p:sldId id="489" r:id="rId43"/>
    <p:sldId id="490" r:id="rId44"/>
    <p:sldId id="491" r:id="rId45"/>
    <p:sldId id="492" r:id="rId46"/>
    <p:sldId id="493" r:id="rId47"/>
    <p:sldId id="494" r:id="rId48"/>
    <p:sldId id="691" r:id="rId49"/>
    <p:sldId id="685" r:id="rId50"/>
    <p:sldId id="495" r:id="rId51"/>
    <p:sldId id="498" r:id="rId52"/>
    <p:sldId id="499" r:id="rId53"/>
    <p:sldId id="500" r:id="rId54"/>
    <p:sldId id="501" r:id="rId55"/>
    <p:sldId id="502" r:id="rId56"/>
    <p:sldId id="503" r:id="rId57"/>
    <p:sldId id="504" r:id="rId58"/>
    <p:sldId id="692" r:id="rId59"/>
    <p:sldId id="570" r:id="rId60"/>
    <p:sldId id="571" r:id="rId61"/>
    <p:sldId id="572" r:id="rId62"/>
    <p:sldId id="573" r:id="rId63"/>
    <p:sldId id="574" r:id="rId64"/>
    <p:sldId id="575" r:id="rId65"/>
    <p:sldId id="576" r:id="rId66"/>
    <p:sldId id="577" r:id="rId67"/>
    <p:sldId id="578" r:id="rId68"/>
    <p:sldId id="579" r:id="rId69"/>
    <p:sldId id="580" r:id="rId70"/>
    <p:sldId id="693" r:id="rId71"/>
    <p:sldId id="583" r:id="rId72"/>
    <p:sldId id="584" r:id="rId73"/>
    <p:sldId id="585" r:id="rId74"/>
    <p:sldId id="586" r:id="rId75"/>
    <p:sldId id="587" r:id="rId76"/>
    <p:sldId id="678" r:id="rId77"/>
    <p:sldId id="592" r:id="rId78"/>
    <p:sldId id="694" r:id="rId79"/>
    <p:sldId id="594" r:id="rId80"/>
    <p:sldId id="595" r:id="rId81"/>
    <p:sldId id="596" r:id="rId82"/>
    <p:sldId id="598" r:id="rId83"/>
    <p:sldId id="877" r:id="rId84"/>
    <p:sldId id="878" r:id="rId85"/>
    <p:sldId id="695" r:id="rId86"/>
    <p:sldId id="681" r:id="rId87"/>
    <p:sldId id="604" r:id="rId88"/>
    <p:sldId id="605" r:id="rId89"/>
    <p:sldId id="606" r:id="rId90"/>
    <p:sldId id="696" r:id="rId91"/>
    <p:sldId id="697" r:id="rId92"/>
    <p:sldId id="607" r:id="rId93"/>
    <p:sldId id="608" r:id="rId94"/>
    <p:sldId id="609" r:id="rId95"/>
    <p:sldId id="610" r:id="rId96"/>
    <p:sldId id="616" r:id="rId97"/>
    <p:sldId id="617" r:id="rId98"/>
    <p:sldId id="618" r:id="rId99"/>
    <p:sldId id="619" r:id="rId100"/>
    <p:sldId id="620" r:id="rId101"/>
    <p:sldId id="686" r:id="rId102"/>
    <p:sldId id="683" r:id="rId103"/>
    <p:sldId id="623" r:id="rId104"/>
    <p:sldId id="624" r:id="rId105"/>
  </p:sldIdLst>
  <p:sldSz cx="9144000" cy="6858000" type="screen4x3"/>
  <p:notesSz cx="8183563" cy="117840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3300"/>
    <a:srgbClr val="F8F8F8"/>
    <a:srgbClr val="FF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5" d="100"/>
          <a:sy n="75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2234"/>
    </p:cViewPr>
  </p:sorterViewPr>
  <p:notesViewPr>
    <p:cSldViewPr>
      <p:cViewPr varScale="1">
        <p:scale>
          <a:sx n="42" d="100"/>
          <a:sy n="42" d="100"/>
        </p:scale>
        <p:origin x="2892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7A836A-25F5-4389-87D2-728E23E54D9B}" type="doc">
      <dgm:prSet loTypeId="urn:microsoft.com/office/officeart/2005/8/layout/lProcess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t-PT"/>
        </a:p>
      </dgm:t>
    </dgm:pt>
    <dgm:pt modelId="{3BA90A57-5BE3-4318-BE53-4BFAE904E041}">
      <dgm:prSet phldrT="[Texto]"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pt-PT" sz="2400" dirty="0" smtClean="0">
              <a:latin typeface="Arial" pitchFamily="34" charset="0"/>
              <a:cs typeface="Arial" pitchFamily="34" charset="0"/>
            </a:rPr>
            <a:t>Compra</a:t>
          </a:r>
          <a:endParaRPr lang="pt-PT" sz="2400" dirty="0">
            <a:latin typeface="Arial" pitchFamily="34" charset="0"/>
            <a:cs typeface="Arial" pitchFamily="34" charset="0"/>
          </a:endParaRPr>
        </a:p>
      </dgm:t>
    </dgm:pt>
    <dgm:pt modelId="{AD6412D7-95FB-4AD3-93DE-9B45150FD64E}" type="parTrans" cxnId="{EDDB80FD-BE94-4C93-ACEB-66D1CDC7D3FF}">
      <dgm:prSet/>
      <dgm:spPr/>
      <dgm:t>
        <a:bodyPr/>
        <a:lstStyle/>
        <a:p>
          <a:endParaRPr lang="pt-PT"/>
        </a:p>
      </dgm:t>
    </dgm:pt>
    <dgm:pt modelId="{7D4EB6A5-6CA2-4D86-B1B1-B30DDAE03F69}" type="sibTrans" cxnId="{EDDB80FD-BE94-4C93-ACEB-66D1CDC7D3FF}">
      <dgm:prSet/>
      <dgm:spPr/>
      <dgm:t>
        <a:bodyPr/>
        <a:lstStyle/>
        <a:p>
          <a:endParaRPr lang="pt-PT"/>
        </a:p>
      </dgm:t>
    </dgm:pt>
    <dgm:pt modelId="{06DF33B4-1233-4861-A273-98F2F2A97869}">
      <dgm:prSet phldrT="[Texto]"/>
      <dgm:spPr/>
      <dgm:t>
        <a:bodyPr/>
        <a:lstStyle/>
        <a:p>
          <a:r>
            <a:rPr lang="pt-PT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Custo</a:t>
          </a:r>
          <a:endParaRPr lang="pt-PT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6455A57-FB71-4230-B1FC-4C99445C29B6}" type="parTrans" cxnId="{3B8BC60A-BFE6-49BD-904E-3F1851F56DAF}">
      <dgm:prSet/>
      <dgm:spPr/>
      <dgm:t>
        <a:bodyPr/>
        <a:lstStyle/>
        <a:p>
          <a:endParaRPr lang="pt-PT"/>
        </a:p>
      </dgm:t>
    </dgm:pt>
    <dgm:pt modelId="{AAB4DA99-41C1-4F38-9441-3E3C0297D17C}" type="sibTrans" cxnId="{3B8BC60A-BFE6-49BD-904E-3F1851F56DAF}">
      <dgm:prSet/>
      <dgm:spPr/>
      <dgm:t>
        <a:bodyPr/>
        <a:lstStyle/>
        <a:p>
          <a:endParaRPr lang="pt-PT"/>
        </a:p>
      </dgm:t>
    </dgm:pt>
    <dgm:pt modelId="{CF4262EC-BAE4-4737-81C6-159A151822B2}">
      <dgm:prSet phldrT="[Texto]"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pt-PT" sz="2400" dirty="0" smtClean="0">
              <a:latin typeface="Arial" pitchFamily="34" charset="0"/>
              <a:cs typeface="Arial" pitchFamily="34" charset="0"/>
            </a:rPr>
            <a:t>Venda ou consumo</a:t>
          </a:r>
          <a:endParaRPr lang="pt-PT" sz="2400" dirty="0">
            <a:latin typeface="Arial" pitchFamily="34" charset="0"/>
            <a:cs typeface="Arial" pitchFamily="34" charset="0"/>
          </a:endParaRPr>
        </a:p>
      </dgm:t>
    </dgm:pt>
    <dgm:pt modelId="{7C289ECD-D872-4309-A5F2-33EE9E87F1A0}" type="parTrans" cxnId="{6FA70533-3586-4358-B81D-290F41DC5943}">
      <dgm:prSet/>
      <dgm:spPr/>
      <dgm:t>
        <a:bodyPr/>
        <a:lstStyle/>
        <a:p>
          <a:endParaRPr lang="pt-PT"/>
        </a:p>
      </dgm:t>
    </dgm:pt>
    <dgm:pt modelId="{8B90B778-9C16-49BA-8FCB-2EBE6D6AF491}" type="sibTrans" cxnId="{6FA70533-3586-4358-B81D-290F41DC5943}">
      <dgm:prSet/>
      <dgm:spPr/>
      <dgm:t>
        <a:bodyPr/>
        <a:lstStyle/>
        <a:p>
          <a:endParaRPr lang="pt-PT"/>
        </a:p>
      </dgm:t>
    </dgm:pt>
    <dgm:pt modelId="{4E5E7697-42BD-4F51-A8AD-BD8648C64BD5}">
      <dgm:prSet phldrT="[Texto]"/>
      <dgm:spPr/>
      <dgm:t>
        <a:bodyPr/>
        <a:lstStyle/>
        <a:p>
          <a:r>
            <a:rPr lang="pt-PT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Gasto</a:t>
          </a:r>
          <a:endParaRPr lang="pt-PT" b="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744A04DA-ED51-4873-9EEA-1E68A7710C1A}" type="parTrans" cxnId="{D77A5958-6243-42DD-B213-24A2FD78B09D}">
      <dgm:prSet/>
      <dgm:spPr/>
      <dgm:t>
        <a:bodyPr/>
        <a:lstStyle/>
        <a:p>
          <a:endParaRPr lang="pt-PT"/>
        </a:p>
      </dgm:t>
    </dgm:pt>
    <dgm:pt modelId="{061ADF24-295A-41FB-A70E-A55E38652634}" type="sibTrans" cxnId="{D77A5958-6243-42DD-B213-24A2FD78B09D}">
      <dgm:prSet/>
      <dgm:spPr/>
      <dgm:t>
        <a:bodyPr/>
        <a:lstStyle/>
        <a:p>
          <a:endParaRPr lang="pt-PT"/>
        </a:p>
      </dgm:t>
    </dgm:pt>
    <dgm:pt modelId="{9E807130-B489-4F63-B29B-7655269E24CC}">
      <dgm:prSet phldrT="[Texto]"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pt-PT" sz="2400" b="0" dirty="0" smtClean="0">
              <a:latin typeface="Arial" pitchFamily="34" charset="0"/>
              <a:cs typeface="Arial" pitchFamily="34" charset="0"/>
            </a:rPr>
            <a:t>Fim do período</a:t>
          </a:r>
          <a:endParaRPr lang="pt-PT" sz="2400" b="0" dirty="0">
            <a:latin typeface="Arial" pitchFamily="34" charset="0"/>
            <a:cs typeface="Arial" pitchFamily="34" charset="0"/>
          </a:endParaRPr>
        </a:p>
      </dgm:t>
    </dgm:pt>
    <dgm:pt modelId="{3A32B572-CC77-445E-934D-2C71E805F656}" type="parTrans" cxnId="{5A7B0D2B-0C8C-4FC9-801E-44DA52FA81AA}">
      <dgm:prSet/>
      <dgm:spPr/>
      <dgm:t>
        <a:bodyPr/>
        <a:lstStyle/>
        <a:p>
          <a:endParaRPr lang="pt-PT"/>
        </a:p>
      </dgm:t>
    </dgm:pt>
    <dgm:pt modelId="{44C2045B-36AA-4B70-8829-1DA1A1B7BE51}" type="sibTrans" cxnId="{5A7B0D2B-0C8C-4FC9-801E-44DA52FA81AA}">
      <dgm:prSet/>
      <dgm:spPr/>
      <dgm:t>
        <a:bodyPr/>
        <a:lstStyle/>
        <a:p>
          <a:endParaRPr lang="pt-PT"/>
        </a:p>
      </dgm:t>
    </dgm:pt>
    <dgm:pt modelId="{3F53688D-23F1-434D-BDED-47D6A4563EA4}">
      <dgm:prSet phldrT="[Texto]"/>
      <dgm:spPr/>
      <dgm:t>
        <a:bodyPr/>
        <a:lstStyle/>
        <a:p>
          <a:r>
            <a:rPr lang="pt-PT" b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Custo &gt; valor realizável líquido  </a:t>
          </a:r>
          <a:r>
            <a:rPr lang="pt-PT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Ajustamento</a:t>
          </a:r>
          <a:endParaRPr lang="pt-PT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F3D5633C-87A9-4C8D-A990-58DEA3B3B49F}" type="parTrans" cxnId="{879CE1E9-90FD-4F39-99F0-58C6D5C6FD7D}">
      <dgm:prSet/>
      <dgm:spPr/>
      <dgm:t>
        <a:bodyPr/>
        <a:lstStyle/>
        <a:p>
          <a:endParaRPr lang="pt-PT"/>
        </a:p>
      </dgm:t>
    </dgm:pt>
    <dgm:pt modelId="{A621A396-5C07-4055-8234-0F0434178F75}" type="sibTrans" cxnId="{879CE1E9-90FD-4F39-99F0-58C6D5C6FD7D}">
      <dgm:prSet/>
      <dgm:spPr/>
      <dgm:t>
        <a:bodyPr/>
        <a:lstStyle/>
        <a:p>
          <a:endParaRPr lang="pt-PT"/>
        </a:p>
      </dgm:t>
    </dgm:pt>
    <dgm:pt modelId="{9A34EAD5-B8F9-4820-9781-4C7CFB1F0180}">
      <dgm:prSet phldrT="[Texto]"/>
      <dgm:spPr/>
      <dgm:t>
        <a:bodyPr/>
        <a:lstStyle/>
        <a:p>
          <a:r>
            <a:rPr lang="pt-PT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Custo &lt; Valor realizável líquido </a:t>
          </a:r>
          <a:endParaRPr lang="pt-PT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CBE0094-23E6-4EEA-95C3-73CD36320F55}" type="parTrans" cxnId="{2CD5E5EB-813E-4140-982F-D91E133038F8}">
      <dgm:prSet/>
      <dgm:spPr/>
      <dgm:t>
        <a:bodyPr/>
        <a:lstStyle/>
        <a:p>
          <a:endParaRPr lang="pt-PT"/>
        </a:p>
      </dgm:t>
    </dgm:pt>
    <dgm:pt modelId="{A75C33B4-9273-481D-B9A3-E684951EB736}" type="sibTrans" cxnId="{2CD5E5EB-813E-4140-982F-D91E133038F8}">
      <dgm:prSet/>
      <dgm:spPr/>
      <dgm:t>
        <a:bodyPr/>
        <a:lstStyle/>
        <a:p>
          <a:endParaRPr lang="pt-PT"/>
        </a:p>
      </dgm:t>
    </dgm:pt>
    <dgm:pt modelId="{9D637642-3FF3-4985-92D1-CBBFE172AE20}">
      <dgm:prSet/>
      <dgm:spPr/>
      <dgm:t>
        <a:bodyPr/>
        <a:lstStyle/>
        <a:p>
          <a:r>
            <a:rPr lang="pt-PT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Fórmulas de custeio        IE, FIFO ou CMP</a:t>
          </a:r>
          <a:endParaRPr lang="pt-PT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4BF0F726-FF88-4A6A-808A-589081A87CB5}" type="parTrans" cxnId="{0CBEBA13-8BB3-4FDF-A2A8-B98439DE166F}">
      <dgm:prSet/>
      <dgm:spPr/>
      <dgm:t>
        <a:bodyPr/>
        <a:lstStyle/>
        <a:p>
          <a:endParaRPr lang="pt-PT"/>
        </a:p>
      </dgm:t>
    </dgm:pt>
    <dgm:pt modelId="{A4C0F55C-5FE1-4585-AB2D-94FD355E5182}" type="sibTrans" cxnId="{0CBEBA13-8BB3-4FDF-A2A8-B98439DE166F}">
      <dgm:prSet/>
      <dgm:spPr/>
      <dgm:t>
        <a:bodyPr/>
        <a:lstStyle/>
        <a:p>
          <a:endParaRPr lang="pt-PT"/>
        </a:p>
      </dgm:t>
    </dgm:pt>
    <dgm:pt modelId="{FF669589-2BA3-4711-BC68-83D591D94B2F}">
      <dgm:prSet phldrT="[Texto]"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pt-PT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Passagem em armazém</a:t>
          </a:r>
          <a:endParaRPr lang="pt-PT" sz="2400" b="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251E853-3DBE-443C-9248-6A64821A39E2}" type="parTrans" cxnId="{4B6B2F26-100A-4DEF-BEDD-49F2BBCE4979}">
      <dgm:prSet/>
      <dgm:spPr/>
      <dgm:t>
        <a:bodyPr/>
        <a:lstStyle/>
        <a:p>
          <a:endParaRPr lang="pt-PT"/>
        </a:p>
      </dgm:t>
    </dgm:pt>
    <dgm:pt modelId="{299FD10B-20F2-4D82-B791-F5A8DF5251C6}" type="sibTrans" cxnId="{4B6B2F26-100A-4DEF-BEDD-49F2BBCE4979}">
      <dgm:prSet/>
      <dgm:spPr/>
      <dgm:t>
        <a:bodyPr/>
        <a:lstStyle/>
        <a:p>
          <a:endParaRPr lang="pt-PT"/>
        </a:p>
      </dgm:t>
    </dgm:pt>
    <dgm:pt modelId="{875B088F-DDA3-4063-A8D1-1D32A9A03A77}" type="pres">
      <dgm:prSet presAssocID="{147A836A-25F5-4389-87D2-728E23E54D9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F6224A39-E10C-42D0-BA01-AC2FF0A52F74}" type="pres">
      <dgm:prSet presAssocID="{3BA90A57-5BE3-4318-BE53-4BFAE904E041}" presName="compNode" presStyleCnt="0"/>
      <dgm:spPr/>
    </dgm:pt>
    <dgm:pt modelId="{85ED4358-A6C2-49A5-9F43-B7570F64CAD4}" type="pres">
      <dgm:prSet presAssocID="{3BA90A57-5BE3-4318-BE53-4BFAE904E041}" presName="aNode" presStyleLbl="bgShp" presStyleIdx="0" presStyleCnt="4"/>
      <dgm:spPr/>
      <dgm:t>
        <a:bodyPr/>
        <a:lstStyle/>
        <a:p>
          <a:endParaRPr lang="pt-PT"/>
        </a:p>
      </dgm:t>
    </dgm:pt>
    <dgm:pt modelId="{26E99908-A0E2-48D7-BFC8-5E5D7BEDA67F}" type="pres">
      <dgm:prSet presAssocID="{3BA90A57-5BE3-4318-BE53-4BFAE904E041}" presName="textNode" presStyleLbl="bgShp" presStyleIdx="0" presStyleCnt="4"/>
      <dgm:spPr/>
      <dgm:t>
        <a:bodyPr/>
        <a:lstStyle/>
        <a:p>
          <a:endParaRPr lang="pt-PT"/>
        </a:p>
      </dgm:t>
    </dgm:pt>
    <dgm:pt modelId="{AE8DF995-496E-4140-ACD6-AD121A94082D}" type="pres">
      <dgm:prSet presAssocID="{3BA90A57-5BE3-4318-BE53-4BFAE904E041}" presName="compChildNode" presStyleCnt="0"/>
      <dgm:spPr/>
    </dgm:pt>
    <dgm:pt modelId="{8412B0DF-EFDC-4DA4-B1B9-DAD88952AA89}" type="pres">
      <dgm:prSet presAssocID="{3BA90A57-5BE3-4318-BE53-4BFAE904E041}" presName="theInnerList" presStyleCnt="0"/>
      <dgm:spPr/>
    </dgm:pt>
    <dgm:pt modelId="{96B3507E-7E3F-4EAE-9C03-BA9493091DC3}" type="pres">
      <dgm:prSet presAssocID="{06DF33B4-1233-4861-A273-98F2F2A97869}" presName="childNode" presStyleLbl="node1" presStyleIdx="0" presStyleCnt="5" custScaleY="40212" custLinFactNeighborX="1980" custLinFactNeighborY="-3399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CBD5F4F-4CAA-45DC-A598-8F2C90ACAC76}" type="pres">
      <dgm:prSet presAssocID="{3BA90A57-5BE3-4318-BE53-4BFAE904E041}" presName="aSpace" presStyleCnt="0"/>
      <dgm:spPr/>
    </dgm:pt>
    <dgm:pt modelId="{04A2C4E8-D52E-4742-84C8-93C351EC92A0}" type="pres">
      <dgm:prSet presAssocID="{CF4262EC-BAE4-4737-81C6-159A151822B2}" presName="compNode" presStyleCnt="0"/>
      <dgm:spPr/>
    </dgm:pt>
    <dgm:pt modelId="{1D2E2E66-81EC-4910-9104-7CDCDB13A05F}" type="pres">
      <dgm:prSet presAssocID="{CF4262EC-BAE4-4737-81C6-159A151822B2}" presName="aNode" presStyleLbl="bgShp" presStyleIdx="1" presStyleCnt="4" custLinFactX="8646" custLinFactNeighborX="100000"/>
      <dgm:spPr/>
      <dgm:t>
        <a:bodyPr/>
        <a:lstStyle/>
        <a:p>
          <a:endParaRPr lang="pt-PT"/>
        </a:p>
      </dgm:t>
    </dgm:pt>
    <dgm:pt modelId="{A2551DC4-5D48-48CF-8423-E55A1359E848}" type="pres">
      <dgm:prSet presAssocID="{CF4262EC-BAE4-4737-81C6-159A151822B2}" presName="textNode" presStyleLbl="bgShp" presStyleIdx="1" presStyleCnt="4"/>
      <dgm:spPr/>
      <dgm:t>
        <a:bodyPr/>
        <a:lstStyle/>
        <a:p>
          <a:endParaRPr lang="pt-PT"/>
        </a:p>
      </dgm:t>
    </dgm:pt>
    <dgm:pt modelId="{69B76AB0-11CC-4F71-BC43-CEA4D7758134}" type="pres">
      <dgm:prSet presAssocID="{CF4262EC-BAE4-4737-81C6-159A151822B2}" presName="compChildNode" presStyleCnt="0"/>
      <dgm:spPr/>
    </dgm:pt>
    <dgm:pt modelId="{E6D3DD0E-5648-4D0B-9908-A9823B315DBA}" type="pres">
      <dgm:prSet presAssocID="{CF4262EC-BAE4-4737-81C6-159A151822B2}" presName="theInnerList" presStyleCnt="0"/>
      <dgm:spPr/>
    </dgm:pt>
    <dgm:pt modelId="{773BAD0F-312D-4DED-9ABA-C516C56690CC}" type="pres">
      <dgm:prSet presAssocID="{4E5E7697-42BD-4F51-A8AD-BD8648C64BD5}" presName="childNode" presStyleLbl="node1" presStyleIdx="1" presStyleCnt="5" custScaleY="97344" custLinFactX="39657" custLinFactNeighborX="100000" custLinFactNeighborY="-7745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2B6B6E3D-9B9C-4A39-947D-BEE5B3203C1F}" type="pres">
      <dgm:prSet presAssocID="{4E5E7697-42BD-4F51-A8AD-BD8648C64BD5}" presName="aSpace2" presStyleCnt="0"/>
      <dgm:spPr/>
    </dgm:pt>
    <dgm:pt modelId="{ED990A93-0DAE-44B3-99E3-6C8A3BD10989}" type="pres">
      <dgm:prSet presAssocID="{9D637642-3FF3-4985-92D1-CBBFE172AE20}" presName="childNode" presStyleLbl="node1" presStyleIdx="2" presStyleCnt="5" custScaleY="124731" custLinFactX="39657" custLinFactNeighborX="100000" custLinFactNeighborY="-48721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A13C45D-E0B3-4F32-B60A-C9083F033915}" type="pres">
      <dgm:prSet presAssocID="{CF4262EC-BAE4-4737-81C6-159A151822B2}" presName="aSpace" presStyleCnt="0"/>
      <dgm:spPr/>
    </dgm:pt>
    <dgm:pt modelId="{F9CABEBB-1ED7-4AEE-B68D-31ADF8C46976}" type="pres">
      <dgm:prSet presAssocID="{FF669589-2BA3-4711-BC68-83D591D94B2F}" presName="compNode" presStyleCnt="0"/>
      <dgm:spPr/>
    </dgm:pt>
    <dgm:pt modelId="{974E94A5-E66D-484C-9438-C767B2F1F9C0}" type="pres">
      <dgm:prSet presAssocID="{FF669589-2BA3-4711-BC68-83D591D94B2F}" presName="aNode" presStyleLbl="bgShp" presStyleIdx="2" presStyleCnt="4" custScaleY="100000" custLinFactX="-5146" custLinFactNeighborX="-100000" custLinFactNeighborY="-1613"/>
      <dgm:spPr/>
      <dgm:t>
        <a:bodyPr/>
        <a:lstStyle/>
        <a:p>
          <a:endParaRPr lang="pt-PT"/>
        </a:p>
      </dgm:t>
    </dgm:pt>
    <dgm:pt modelId="{ADB04442-B0FE-4BAC-A17C-3FE7E81F7516}" type="pres">
      <dgm:prSet presAssocID="{FF669589-2BA3-4711-BC68-83D591D94B2F}" presName="textNode" presStyleLbl="bgShp" presStyleIdx="2" presStyleCnt="4"/>
      <dgm:spPr/>
      <dgm:t>
        <a:bodyPr/>
        <a:lstStyle/>
        <a:p>
          <a:endParaRPr lang="pt-PT"/>
        </a:p>
      </dgm:t>
    </dgm:pt>
    <dgm:pt modelId="{E53962CB-DDAC-4F3E-AB95-30F89000B081}" type="pres">
      <dgm:prSet presAssocID="{FF669589-2BA3-4711-BC68-83D591D94B2F}" presName="compChildNode" presStyleCnt="0"/>
      <dgm:spPr/>
    </dgm:pt>
    <dgm:pt modelId="{1A73B7B0-BD17-4E15-AE00-570CE56AA4BF}" type="pres">
      <dgm:prSet presAssocID="{FF669589-2BA3-4711-BC68-83D591D94B2F}" presName="theInnerList" presStyleCnt="0"/>
      <dgm:spPr/>
    </dgm:pt>
    <dgm:pt modelId="{934CE323-9D17-4FEA-8F0F-2AC1F4B36720}" type="pres">
      <dgm:prSet presAssocID="{FF669589-2BA3-4711-BC68-83D591D94B2F}" presName="aSpace" presStyleCnt="0"/>
      <dgm:spPr/>
    </dgm:pt>
    <dgm:pt modelId="{62330B1E-19FB-469E-AD9C-B91774D4558A}" type="pres">
      <dgm:prSet presAssocID="{9E807130-B489-4F63-B29B-7655269E24CC}" presName="compNode" presStyleCnt="0"/>
      <dgm:spPr/>
    </dgm:pt>
    <dgm:pt modelId="{B0F2DB32-4F50-4147-8E06-D34E7EC4C080}" type="pres">
      <dgm:prSet presAssocID="{9E807130-B489-4F63-B29B-7655269E24CC}" presName="aNode" presStyleLbl="bgShp" presStyleIdx="3" presStyleCnt="4"/>
      <dgm:spPr/>
      <dgm:t>
        <a:bodyPr/>
        <a:lstStyle/>
        <a:p>
          <a:endParaRPr lang="pt-PT"/>
        </a:p>
      </dgm:t>
    </dgm:pt>
    <dgm:pt modelId="{4CB6E4D9-4DEB-424B-9DE3-2AE10EAAFBCF}" type="pres">
      <dgm:prSet presAssocID="{9E807130-B489-4F63-B29B-7655269E24CC}" presName="textNode" presStyleLbl="bgShp" presStyleIdx="3" presStyleCnt="4"/>
      <dgm:spPr/>
      <dgm:t>
        <a:bodyPr/>
        <a:lstStyle/>
        <a:p>
          <a:endParaRPr lang="pt-PT"/>
        </a:p>
      </dgm:t>
    </dgm:pt>
    <dgm:pt modelId="{29D63A09-14B6-4DF5-9495-B7D935265E2B}" type="pres">
      <dgm:prSet presAssocID="{9E807130-B489-4F63-B29B-7655269E24CC}" presName="compChildNode" presStyleCnt="0"/>
      <dgm:spPr/>
    </dgm:pt>
    <dgm:pt modelId="{3CA9ADA7-4A32-4CFD-973B-9537BAB92FEA}" type="pres">
      <dgm:prSet presAssocID="{9E807130-B489-4F63-B29B-7655269E24CC}" presName="theInnerList" presStyleCnt="0"/>
      <dgm:spPr/>
    </dgm:pt>
    <dgm:pt modelId="{209A3B94-5D7C-4CE6-B26F-F36588B2B074}" type="pres">
      <dgm:prSet presAssocID="{3F53688D-23F1-434D-BDED-47D6A4563EA4}" presName="childNode" presStyleLbl="node1" presStyleIdx="3" presStyleCnt="5" custScaleY="103165" custLinFactY="71467" custLinFactNeighborX="2146" custLinFactNeighborY="10000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FDD47B3-F579-449E-ABA4-358F82ED1606}" type="pres">
      <dgm:prSet presAssocID="{3F53688D-23F1-434D-BDED-47D6A4563EA4}" presName="aSpace2" presStyleCnt="0"/>
      <dgm:spPr/>
    </dgm:pt>
    <dgm:pt modelId="{474203B8-39A1-4B86-A8EC-C4564D14E51F}" type="pres">
      <dgm:prSet presAssocID="{9A34EAD5-B8F9-4820-9781-4C7CFB1F0180}" presName="childNode" presStyleLbl="node1" presStyleIdx="4" presStyleCnt="5" custScaleY="77575" custLinFactY="-100000" custLinFactNeighborX="1278" custLinFactNeighborY="-178498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DDB80FD-BE94-4C93-ACEB-66D1CDC7D3FF}" srcId="{147A836A-25F5-4389-87D2-728E23E54D9B}" destId="{3BA90A57-5BE3-4318-BE53-4BFAE904E041}" srcOrd="0" destOrd="0" parTransId="{AD6412D7-95FB-4AD3-93DE-9B45150FD64E}" sibTransId="{7D4EB6A5-6CA2-4D86-B1B1-B30DDAE03F69}"/>
    <dgm:cxn modelId="{F673842C-9AD6-4C20-A5C7-815DC1CE6CDC}" type="presOf" srcId="{3BA90A57-5BE3-4318-BE53-4BFAE904E041}" destId="{26E99908-A0E2-48D7-BFC8-5E5D7BEDA67F}" srcOrd="1" destOrd="0" presId="urn:microsoft.com/office/officeart/2005/8/layout/lProcess2"/>
    <dgm:cxn modelId="{1B606CA3-9570-49D8-AAEB-3DCD92DED6CA}" type="presOf" srcId="{9A34EAD5-B8F9-4820-9781-4C7CFB1F0180}" destId="{474203B8-39A1-4B86-A8EC-C4564D14E51F}" srcOrd="0" destOrd="0" presId="urn:microsoft.com/office/officeart/2005/8/layout/lProcess2"/>
    <dgm:cxn modelId="{0323BC1B-643B-43A1-9A87-31B553A0F0EA}" type="presOf" srcId="{4E5E7697-42BD-4F51-A8AD-BD8648C64BD5}" destId="{773BAD0F-312D-4DED-9ABA-C516C56690CC}" srcOrd="0" destOrd="0" presId="urn:microsoft.com/office/officeart/2005/8/layout/lProcess2"/>
    <dgm:cxn modelId="{D77A5958-6243-42DD-B213-24A2FD78B09D}" srcId="{CF4262EC-BAE4-4737-81C6-159A151822B2}" destId="{4E5E7697-42BD-4F51-A8AD-BD8648C64BD5}" srcOrd="0" destOrd="0" parTransId="{744A04DA-ED51-4873-9EEA-1E68A7710C1A}" sibTransId="{061ADF24-295A-41FB-A70E-A55E38652634}"/>
    <dgm:cxn modelId="{5A7B0D2B-0C8C-4FC9-801E-44DA52FA81AA}" srcId="{147A836A-25F5-4389-87D2-728E23E54D9B}" destId="{9E807130-B489-4F63-B29B-7655269E24CC}" srcOrd="3" destOrd="0" parTransId="{3A32B572-CC77-445E-934D-2C71E805F656}" sibTransId="{44C2045B-36AA-4B70-8829-1DA1A1B7BE51}"/>
    <dgm:cxn modelId="{4B6B2F26-100A-4DEF-BEDD-49F2BBCE4979}" srcId="{147A836A-25F5-4389-87D2-728E23E54D9B}" destId="{FF669589-2BA3-4711-BC68-83D591D94B2F}" srcOrd="2" destOrd="0" parTransId="{A251E853-3DBE-443C-9248-6A64821A39E2}" sibTransId="{299FD10B-20F2-4D82-B791-F5A8DF5251C6}"/>
    <dgm:cxn modelId="{22E2F0E2-93ED-47BA-AC2C-710CA6419635}" type="presOf" srcId="{06DF33B4-1233-4861-A273-98F2F2A97869}" destId="{96B3507E-7E3F-4EAE-9C03-BA9493091DC3}" srcOrd="0" destOrd="0" presId="urn:microsoft.com/office/officeart/2005/8/layout/lProcess2"/>
    <dgm:cxn modelId="{A69B324D-06A9-49FA-85BB-700A4591B259}" type="presOf" srcId="{9D637642-3FF3-4985-92D1-CBBFE172AE20}" destId="{ED990A93-0DAE-44B3-99E3-6C8A3BD10989}" srcOrd="0" destOrd="0" presId="urn:microsoft.com/office/officeart/2005/8/layout/lProcess2"/>
    <dgm:cxn modelId="{C0923BE5-B3B4-4AF4-B94D-164FC895C648}" type="presOf" srcId="{CF4262EC-BAE4-4737-81C6-159A151822B2}" destId="{A2551DC4-5D48-48CF-8423-E55A1359E848}" srcOrd="1" destOrd="0" presId="urn:microsoft.com/office/officeart/2005/8/layout/lProcess2"/>
    <dgm:cxn modelId="{6FA70533-3586-4358-B81D-290F41DC5943}" srcId="{147A836A-25F5-4389-87D2-728E23E54D9B}" destId="{CF4262EC-BAE4-4737-81C6-159A151822B2}" srcOrd="1" destOrd="0" parTransId="{7C289ECD-D872-4309-A5F2-33EE9E87F1A0}" sibTransId="{8B90B778-9C16-49BA-8FCB-2EBE6D6AF491}"/>
    <dgm:cxn modelId="{0BDC2203-90D3-4F3D-9BE4-A1950A611A15}" type="presOf" srcId="{3BA90A57-5BE3-4318-BE53-4BFAE904E041}" destId="{85ED4358-A6C2-49A5-9F43-B7570F64CAD4}" srcOrd="0" destOrd="0" presId="urn:microsoft.com/office/officeart/2005/8/layout/lProcess2"/>
    <dgm:cxn modelId="{0CBEBA13-8BB3-4FDF-A2A8-B98439DE166F}" srcId="{CF4262EC-BAE4-4737-81C6-159A151822B2}" destId="{9D637642-3FF3-4985-92D1-CBBFE172AE20}" srcOrd="1" destOrd="0" parTransId="{4BF0F726-FF88-4A6A-808A-589081A87CB5}" sibTransId="{A4C0F55C-5FE1-4585-AB2D-94FD355E5182}"/>
    <dgm:cxn modelId="{3B8BC60A-BFE6-49BD-904E-3F1851F56DAF}" srcId="{3BA90A57-5BE3-4318-BE53-4BFAE904E041}" destId="{06DF33B4-1233-4861-A273-98F2F2A97869}" srcOrd="0" destOrd="0" parTransId="{46455A57-FB71-4230-B1FC-4C99445C29B6}" sibTransId="{AAB4DA99-41C1-4F38-9441-3E3C0297D17C}"/>
    <dgm:cxn modelId="{B15728FF-2CDD-474B-BC2C-CDABE175F73B}" type="presOf" srcId="{FF669589-2BA3-4711-BC68-83D591D94B2F}" destId="{ADB04442-B0FE-4BAC-A17C-3FE7E81F7516}" srcOrd="1" destOrd="0" presId="urn:microsoft.com/office/officeart/2005/8/layout/lProcess2"/>
    <dgm:cxn modelId="{2CD5E5EB-813E-4140-982F-D91E133038F8}" srcId="{9E807130-B489-4F63-B29B-7655269E24CC}" destId="{9A34EAD5-B8F9-4820-9781-4C7CFB1F0180}" srcOrd="1" destOrd="0" parTransId="{2CBE0094-23E6-4EEA-95C3-73CD36320F55}" sibTransId="{A75C33B4-9273-481D-B9A3-E684951EB736}"/>
    <dgm:cxn modelId="{171D1ADB-5340-4BD9-ABBA-86F18914F21C}" type="presOf" srcId="{147A836A-25F5-4389-87D2-728E23E54D9B}" destId="{875B088F-DDA3-4063-A8D1-1D32A9A03A77}" srcOrd="0" destOrd="0" presId="urn:microsoft.com/office/officeart/2005/8/layout/lProcess2"/>
    <dgm:cxn modelId="{DB7403CF-01A8-4948-9049-2DF0C77C0A38}" type="presOf" srcId="{9E807130-B489-4F63-B29B-7655269E24CC}" destId="{B0F2DB32-4F50-4147-8E06-D34E7EC4C080}" srcOrd="0" destOrd="0" presId="urn:microsoft.com/office/officeart/2005/8/layout/lProcess2"/>
    <dgm:cxn modelId="{DA7F7EA7-0380-420F-9643-4BD549470123}" type="presOf" srcId="{FF669589-2BA3-4711-BC68-83D591D94B2F}" destId="{974E94A5-E66D-484C-9438-C767B2F1F9C0}" srcOrd="0" destOrd="0" presId="urn:microsoft.com/office/officeart/2005/8/layout/lProcess2"/>
    <dgm:cxn modelId="{2D094F53-55CC-4970-8E26-3306C472D17F}" type="presOf" srcId="{CF4262EC-BAE4-4737-81C6-159A151822B2}" destId="{1D2E2E66-81EC-4910-9104-7CDCDB13A05F}" srcOrd="0" destOrd="0" presId="urn:microsoft.com/office/officeart/2005/8/layout/lProcess2"/>
    <dgm:cxn modelId="{2EAA8C61-6803-44AA-A3F4-67BE1BB37C6F}" type="presOf" srcId="{3F53688D-23F1-434D-BDED-47D6A4563EA4}" destId="{209A3B94-5D7C-4CE6-B26F-F36588B2B074}" srcOrd="0" destOrd="0" presId="urn:microsoft.com/office/officeart/2005/8/layout/lProcess2"/>
    <dgm:cxn modelId="{879CE1E9-90FD-4F39-99F0-58C6D5C6FD7D}" srcId="{9E807130-B489-4F63-B29B-7655269E24CC}" destId="{3F53688D-23F1-434D-BDED-47D6A4563EA4}" srcOrd="0" destOrd="0" parTransId="{F3D5633C-87A9-4C8D-A990-58DEA3B3B49F}" sibTransId="{A621A396-5C07-4055-8234-0F0434178F75}"/>
    <dgm:cxn modelId="{5F593E82-7315-4F55-9151-69B93D02B5F3}" type="presOf" srcId="{9E807130-B489-4F63-B29B-7655269E24CC}" destId="{4CB6E4D9-4DEB-424B-9DE3-2AE10EAAFBCF}" srcOrd="1" destOrd="0" presId="urn:microsoft.com/office/officeart/2005/8/layout/lProcess2"/>
    <dgm:cxn modelId="{C6F46A84-BB21-4EA8-A5F1-99E96F0D34C3}" type="presParOf" srcId="{875B088F-DDA3-4063-A8D1-1D32A9A03A77}" destId="{F6224A39-E10C-42D0-BA01-AC2FF0A52F74}" srcOrd="0" destOrd="0" presId="urn:microsoft.com/office/officeart/2005/8/layout/lProcess2"/>
    <dgm:cxn modelId="{607AAC57-EE8C-4D44-8E79-9855A891C038}" type="presParOf" srcId="{F6224A39-E10C-42D0-BA01-AC2FF0A52F74}" destId="{85ED4358-A6C2-49A5-9F43-B7570F64CAD4}" srcOrd="0" destOrd="0" presId="urn:microsoft.com/office/officeart/2005/8/layout/lProcess2"/>
    <dgm:cxn modelId="{89823889-46F8-4679-AA72-165E9EE89B01}" type="presParOf" srcId="{F6224A39-E10C-42D0-BA01-AC2FF0A52F74}" destId="{26E99908-A0E2-48D7-BFC8-5E5D7BEDA67F}" srcOrd="1" destOrd="0" presId="urn:microsoft.com/office/officeart/2005/8/layout/lProcess2"/>
    <dgm:cxn modelId="{A670504E-DADF-41F2-8AA6-F50FA290FA47}" type="presParOf" srcId="{F6224A39-E10C-42D0-BA01-AC2FF0A52F74}" destId="{AE8DF995-496E-4140-ACD6-AD121A94082D}" srcOrd="2" destOrd="0" presId="urn:microsoft.com/office/officeart/2005/8/layout/lProcess2"/>
    <dgm:cxn modelId="{06AD3F7D-C8C7-4179-911F-F3CF581C63E0}" type="presParOf" srcId="{AE8DF995-496E-4140-ACD6-AD121A94082D}" destId="{8412B0DF-EFDC-4DA4-B1B9-DAD88952AA89}" srcOrd="0" destOrd="0" presId="urn:microsoft.com/office/officeart/2005/8/layout/lProcess2"/>
    <dgm:cxn modelId="{413916D8-72E1-441C-AC61-615FA6B69320}" type="presParOf" srcId="{8412B0DF-EFDC-4DA4-B1B9-DAD88952AA89}" destId="{96B3507E-7E3F-4EAE-9C03-BA9493091DC3}" srcOrd="0" destOrd="0" presId="urn:microsoft.com/office/officeart/2005/8/layout/lProcess2"/>
    <dgm:cxn modelId="{9FD7960A-63A0-41CB-AD3F-E388201B82C8}" type="presParOf" srcId="{875B088F-DDA3-4063-A8D1-1D32A9A03A77}" destId="{2CBD5F4F-4CAA-45DC-A598-8F2C90ACAC76}" srcOrd="1" destOrd="0" presId="urn:microsoft.com/office/officeart/2005/8/layout/lProcess2"/>
    <dgm:cxn modelId="{ED005BB3-F4DF-40F8-A1FE-9C4644ADADFE}" type="presParOf" srcId="{875B088F-DDA3-4063-A8D1-1D32A9A03A77}" destId="{04A2C4E8-D52E-4742-84C8-93C351EC92A0}" srcOrd="2" destOrd="0" presId="urn:microsoft.com/office/officeart/2005/8/layout/lProcess2"/>
    <dgm:cxn modelId="{8A146E29-B633-4152-AEB8-5D93A878EC44}" type="presParOf" srcId="{04A2C4E8-D52E-4742-84C8-93C351EC92A0}" destId="{1D2E2E66-81EC-4910-9104-7CDCDB13A05F}" srcOrd="0" destOrd="0" presId="urn:microsoft.com/office/officeart/2005/8/layout/lProcess2"/>
    <dgm:cxn modelId="{295098EB-06EC-4BB3-A1C8-F4E945CEA2A8}" type="presParOf" srcId="{04A2C4E8-D52E-4742-84C8-93C351EC92A0}" destId="{A2551DC4-5D48-48CF-8423-E55A1359E848}" srcOrd="1" destOrd="0" presId="urn:microsoft.com/office/officeart/2005/8/layout/lProcess2"/>
    <dgm:cxn modelId="{8F3AEA5D-7691-4420-9543-EB80F1BE50B3}" type="presParOf" srcId="{04A2C4E8-D52E-4742-84C8-93C351EC92A0}" destId="{69B76AB0-11CC-4F71-BC43-CEA4D7758134}" srcOrd="2" destOrd="0" presId="urn:microsoft.com/office/officeart/2005/8/layout/lProcess2"/>
    <dgm:cxn modelId="{E4001789-C750-43A9-B2CA-177306D6C1EB}" type="presParOf" srcId="{69B76AB0-11CC-4F71-BC43-CEA4D7758134}" destId="{E6D3DD0E-5648-4D0B-9908-A9823B315DBA}" srcOrd="0" destOrd="0" presId="urn:microsoft.com/office/officeart/2005/8/layout/lProcess2"/>
    <dgm:cxn modelId="{862E72E4-F3A9-43AD-99B1-4218A0484CBD}" type="presParOf" srcId="{E6D3DD0E-5648-4D0B-9908-A9823B315DBA}" destId="{773BAD0F-312D-4DED-9ABA-C516C56690CC}" srcOrd="0" destOrd="0" presId="urn:microsoft.com/office/officeart/2005/8/layout/lProcess2"/>
    <dgm:cxn modelId="{E895226D-35D9-48DC-96DD-D3149B1E931F}" type="presParOf" srcId="{E6D3DD0E-5648-4D0B-9908-A9823B315DBA}" destId="{2B6B6E3D-9B9C-4A39-947D-BEE5B3203C1F}" srcOrd="1" destOrd="0" presId="urn:microsoft.com/office/officeart/2005/8/layout/lProcess2"/>
    <dgm:cxn modelId="{B733ACBD-8E1B-44DF-9829-13F0724AB1EA}" type="presParOf" srcId="{E6D3DD0E-5648-4D0B-9908-A9823B315DBA}" destId="{ED990A93-0DAE-44B3-99E3-6C8A3BD10989}" srcOrd="2" destOrd="0" presId="urn:microsoft.com/office/officeart/2005/8/layout/lProcess2"/>
    <dgm:cxn modelId="{1A2E435A-C70C-4E58-8AF6-5CE385718A9A}" type="presParOf" srcId="{875B088F-DDA3-4063-A8D1-1D32A9A03A77}" destId="{4A13C45D-E0B3-4F32-B60A-C9083F033915}" srcOrd="3" destOrd="0" presId="urn:microsoft.com/office/officeart/2005/8/layout/lProcess2"/>
    <dgm:cxn modelId="{A8EB7852-786F-4195-9DAB-D8C870C697FA}" type="presParOf" srcId="{875B088F-DDA3-4063-A8D1-1D32A9A03A77}" destId="{F9CABEBB-1ED7-4AEE-B68D-31ADF8C46976}" srcOrd="4" destOrd="0" presId="urn:microsoft.com/office/officeart/2005/8/layout/lProcess2"/>
    <dgm:cxn modelId="{A3D70746-3C90-49F6-BB5F-FCE47B976395}" type="presParOf" srcId="{F9CABEBB-1ED7-4AEE-B68D-31ADF8C46976}" destId="{974E94A5-E66D-484C-9438-C767B2F1F9C0}" srcOrd="0" destOrd="0" presId="urn:microsoft.com/office/officeart/2005/8/layout/lProcess2"/>
    <dgm:cxn modelId="{1BAAC9C1-AD0E-439C-90BA-0C54E2CA4B61}" type="presParOf" srcId="{F9CABEBB-1ED7-4AEE-B68D-31ADF8C46976}" destId="{ADB04442-B0FE-4BAC-A17C-3FE7E81F7516}" srcOrd="1" destOrd="0" presId="urn:microsoft.com/office/officeart/2005/8/layout/lProcess2"/>
    <dgm:cxn modelId="{C79FC7B1-CBE4-4324-8ED9-699C825CA024}" type="presParOf" srcId="{F9CABEBB-1ED7-4AEE-B68D-31ADF8C46976}" destId="{E53962CB-DDAC-4F3E-AB95-30F89000B081}" srcOrd="2" destOrd="0" presId="urn:microsoft.com/office/officeart/2005/8/layout/lProcess2"/>
    <dgm:cxn modelId="{75C2FC57-98C7-4356-971A-7B2F6297411B}" type="presParOf" srcId="{E53962CB-DDAC-4F3E-AB95-30F89000B081}" destId="{1A73B7B0-BD17-4E15-AE00-570CE56AA4BF}" srcOrd="0" destOrd="0" presId="urn:microsoft.com/office/officeart/2005/8/layout/lProcess2"/>
    <dgm:cxn modelId="{9F6FD12F-96F1-43FE-ACDC-EF41E596D21A}" type="presParOf" srcId="{875B088F-DDA3-4063-A8D1-1D32A9A03A77}" destId="{934CE323-9D17-4FEA-8F0F-2AC1F4B36720}" srcOrd="5" destOrd="0" presId="urn:microsoft.com/office/officeart/2005/8/layout/lProcess2"/>
    <dgm:cxn modelId="{A8B80DDD-B23E-4837-AC56-D4A3E00799FA}" type="presParOf" srcId="{875B088F-DDA3-4063-A8D1-1D32A9A03A77}" destId="{62330B1E-19FB-469E-AD9C-B91774D4558A}" srcOrd="6" destOrd="0" presId="urn:microsoft.com/office/officeart/2005/8/layout/lProcess2"/>
    <dgm:cxn modelId="{57E47AD9-A031-46F1-80AB-2076356AB5B5}" type="presParOf" srcId="{62330B1E-19FB-469E-AD9C-B91774D4558A}" destId="{B0F2DB32-4F50-4147-8E06-D34E7EC4C080}" srcOrd="0" destOrd="0" presId="urn:microsoft.com/office/officeart/2005/8/layout/lProcess2"/>
    <dgm:cxn modelId="{F748AE1C-6C12-481B-8FCC-87E7DE5AEEF1}" type="presParOf" srcId="{62330B1E-19FB-469E-AD9C-B91774D4558A}" destId="{4CB6E4D9-4DEB-424B-9DE3-2AE10EAAFBCF}" srcOrd="1" destOrd="0" presId="urn:microsoft.com/office/officeart/2005/8/layout/lProcess2"/>
    <dgm:cxn modelId="{9469874B-CA24-40DB-A335-F93CFBEEC379}" type="presParOf" srcId="{62330B1E-19FB-469E-AD9C-B91774D4558A}" destId="{29D63A09-14B6-4DF5-9495-B7D935265E2B}" srcOrd="2" destOrd="0" presId="urn:microsoft.com/office/officeart/2005/8/layout/lProcess2"/>
    <dgm:cxn modelId="{6C4D0246-F230-48E6-979E-37E25C48BA8F}" type="presParOf" srcId="{29D63A09-14B6-4DF5-9495-B7D935265E2B}" destId="{3CA9ADA7-4A32-4CFD-973B-9537BAB92FEA}" srcOrd="0" destOrd="0" presId="urn:microsoft.com/office/officeart/2005/8/layout/lProcess2"/>
    <dgm:cxn modelId="{436DBDB3-EDE5-4001-A87A-79D5CE1887E7}" type="presParOf" srcId="{3CA9ADA7-4A32-4CFD-973B-9537BAB92FEA}" destId="{209A3B94-5D7C-4CE6-B26F-F36588B2B074}" srcOrd="0" destOrd="0" presId="urn:microsoft.com/office/officeart/2005/8/layout/lProcess2"/>
    <dgm:cxn modelId="{4C78E746-F40C-4D92-98F3-1629B463C185}" type="presParOf" srcId="{3CA9ADA7-4A32-4CFD-973B-9537BAB92FEA}" destId="{AFDD47B3-F579-449E-ABA4-358F82ED1606}" srcOrd="1" destOrd="0" presId="urn:microsoft.com/office/officeart/2005/8/layout/lProcess2"/>
    <dgm:cxn modelId="{1A9BE95C-0B4D-408F-8963-6C504C046A02}" type="presParOf" srcId="{3CA9ADA7-4A32-4CFD-973B-9537BAB92FEA}" destId="{474203B8-39A1-4B86-A8EC-C4564D14E51F}" srcOrd="2" destOrd="0" presId="urn:microsoft.com/office/officeart/2005/8/layout/lProcess2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5480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538" tIns="51269" rIns="102538" bIns="51269" numCol="1" anchor="t" anchorCtr="0" compatLnSpc="1">
            <a:prstTxWarp prst="textNoShape">
              <a:avLst/>
            </a:prstTxWarp>
          </a:bodyPr>
          <a:lstStyle>
            <a:lvl1pPr defTabSz="10255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633913" y="0"/>
            <a:ext cx="3548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538" tIns="51269" rIns="102538" bIns="51269" numCol="1" anchor="t" anchorCtr="0" compatLnSpc="1">
            <a:prstTxWarp prst="textNoShape">
              <a:avLst/>
            </a:prstTxWarp>
          </a:bodyPr>
          <a:lstStyle>
            <a:lvl1pPr algn="r" defTabSz="10255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12E3476-8168-47F6-91F0-854EA9A99D25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191875"/>
            <a:ext cx="35480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538" tIns="51269" rIns="102538" bIns="51269" numCol="1" anchor="b" anchorCtr="0" compatLnSpc="1">
            <a:prstTxWarp prst="textNoShape">
              <a:avLst/>
            </a:prstTxWarp>
          </a:bodyPr>
          <a:lstStyle>
            <a:lvl1pPr defTabSz="10255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33913" y="11191875"/>
            <a:ext cx="3548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538" tIns="51269" rIns="102538" bIns="51269" numCol="1" anchor="b" anchorCtr="0" compatLnSpc="1">
            <a:prstTxWarp prst="textNoShape">
              <a:avLst/>
            </a:prstTxWarp>
          </a:bodyPr>
          <a:lstStyle>
            <a:lvl1pPr algn="r" defTabSz="1025525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031B3AC-2F54-4618-84DF-0EF5756B546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5480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073" tIns="57038" rIns="114073" bIns="57038" numCol="1" anchor="t" anchorCtr="0" compatLnSpc="1">
            <a:prstTxWarp prst="textNoShape">
              <a:avLst/>
            </a:prstTxWarp>
          </a:bodyPr>
          <a:lstStyle>
            <a:lvl1pPr defTabSz="1139825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 bwMode="auto">
          <a:xfrm>
            <a:off x="4633913" y="0"/>
            <a:ext cx="3548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073" tIns="57038" rIns="114073" bIns="57038" numCol="1" anchor="t" anchorCtr="0" compatLnSpc="1">
            <a:prstTxWarp prst="textNoShape">
              <a:avLst/>
            </a:prstTxWarp>
          </a:bodyPr>
          <a:lstStyle>
            <a:lvl1pPr algn="r" defTabSz="1139825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79E9FD78-7DE8-4EB8-B6E0-BE37C6B71657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884238"/>
            <a:ext cx="5892800" cy="441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 bwMode="auto">
          <a:xfrm>
            <a:off x="817563" y="5599113"/>
            <a:ext cx="6548437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073" tIns="57038" rIns="114073" bIns="57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11191875"/>
            <a:ext cx="35480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073" tIns="57038" rIns="114073" bIns="57038" numCol="1" anchor="b" anchorCtr="0" compatLnSpc="1">
            <a:prstTxWarp prst="textNoShape">
              <a:avLst/>
            </a:prstTxWarp>
          </a:bodyPr>
          <a:lstStyle>
            <a:lvl1pPr defTabSz="1139825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 bwMode="auto">
          <a:xfrm>
            <a:off x="4633913" y="11191875"/>
            <a:ext cx="3548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073" tIns="57038" rIns="114073" bIns="57038" numCol="1" anchor="b" anchorCtr="0" compatLnSpc="1">
            <a:prstTxWarp prst="textNoShape">
              <a:avLst/>
            </a:prstTxWarp>
          </a:bodyPr>
          <a:lstStyle>
            <a:lvl1pPr algn="r" defTabSz="1139825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79DECE0C-0E32-4822-9060-FE2D370F464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16386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34818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en-US" sz="1400"/>
              <a:t>‹#›</a:t>
            </a:r>
          </a:p>
        </p:txBody>
      </p:sp>
      <p:sp>
        <p:nvSpPr>
          <p:cNvPr id="21913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pt-PT" sz="1400"/>
              <a:t>2</a:t>
            </a:r>
          </a:p>
        </p:txBody>
      </p:sp>
      <p:sp>
        <p:nvSpPr>
          <p:cNvPr id="2191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597525"/>
            <a:ext cx="6548437" cy="5302250"/>
          </a:xfrm>
          <a:noFill/>
          <a:ln/>
        </p:spPr>
        <p:txBody>
          <a:bodyPr lIns="109974" tIns="54989" rIns="109974" bIns="5498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5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221186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2211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Rectangle 7"/>
          <p:cNvSpPr txBox="1">
            <a:spLocks noGrp="1" noChangeArrowheads="1"/>
          </p:cNvSpPr>
          <p:nvPr/>
        </p:nvSpPr>
        <p:spPr bwMode="auto">
          <a:xfrm>
            <a:off x="4633913" y="11191875"/>
            <a:ext cx="3548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027" tIns="57014" rIns="114027" bIns="57014" anchor="b"/>
          <a:lstStyle/>
          <a:p>
            <a:pPr algn="r" defTabSz="1139825"/>
            <a:r>
              <a:rPr lang="en-US" sz="1400">
                <a:latin typeface="Calibri" pitchFamily="34" charset="0"/>
              </a:rPr>
              <a:t>‹#›</a:t>
            </a:r>
          </a:p>
        </p:txBody>
      </p:sp>
      <p:sp>
        <p:nvSpPr>
          <p:cNvPr id="223234" name="Text Box 2"/>
          <p:cNvSpPr txBox="1">
            <a:spLocks noGrp="1" noChangeArrowheads="1"/>
          </p:cNvSpPr>
          <p:nvPr/>
        </p:nvSpPr>
        <p:spPr bwMode="auto">
          <a:xfrm>
            <a:off x="4633913" y="11191875"/>
            <a:ext cx="3548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027" tIns="57014" rIns="114027" bIns="57014" anchor="b"/>
          <a:lstStyle/>
          <a:p>
            <a:pPr algn="r" defTabSz="1139825"/>
            <a:r>
              <a:rPr lang="pt-PT" sz="1400">
                <a:latin typeface="Calibri" pitchFamily="34" charset="0"/>
              </a:rPr>
              <a:t>2</a:t>
            </a:r>
          </a:p>
        </p:txBody>
      </p:sp>
      <p:sp>
        <p:nvSpPr>
          <p:cNvPr id="2232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en-US" sz="1400"/>
              <a:t>‹#›</a:t>
            </a:r>
          </a:p>
        </p:txBody>
      </p:sp>
      <p:sp>
        <p:nvSpPr>
          <p:cNvPr id="22528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pt-PT" sz="1400"/>
              <a:t>2</a:t>
            </a:r>
          </a:p>
        </p:txBody>
      </p:sp>
      <p:sp>
        <p:nvSpPr>
          <p:cNvPr id="2252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597525"/>
            <a:ext cx="6548437" cy="5302250"/>
          </a:xfrm>
          <a:noFill/>
          <a:ln/>
        </p:spPr>
        <p:txBody>
          <a:bodyPr lIns="109974" tIns="54989" rIns="109974" bIns="5498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en-US" sz="1400"/>
              <a:t>‹#›</a:t>
            </a:r>
          </a:p>
        </p:txBody>
      </p:sp>
      <p:sp>
        <p:nvSpPr>
          <p:cNvPr id="22733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pt-PT" sz="1400"/>
              <a:t>2</a:t>
            </a:r>
          </a:p>
        </p:txBody>
      </p:sp>
      <p:sp>
        <p:nvSpPr>
          <p:cNvPr id="2273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597525"/>
            <a:ext cx="6548437" cy="5302250"/>
          </a:xfrm>
          <a:noFill/>
          <a:ln/>
        </p:spPr>
        <p:txBody>
          <a:bodyPr lIns="109974" tIns="54989" rIns="109974" bIns="5498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36866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38914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40962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43010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45058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45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47106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49154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491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4633913" y="11190288"/>
            <a:ext cx="3548062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594" tIns="49796" rIns="99594" bIns="49796" anchor="b"/>
          <a:lstStyle/>
          <a:p>
            <a:pPr algn="r" defTabSz="995363"/>
            <a:r>
              <a:rPr lang="en-US" sz="1300">
                <a:latin typeface="Calibri" pitchFamily="34" charset="0"/>
              </a:rPr>
              <a:t>‹#›</a:t>
            </a:r>
          </a:p>
        </p:txBody>
      </p:sp>
      <p:sp>
        <p:nvSpPr>
          <p:cNvPr id="51202" name="Text Box 2"/>
          <p:cNvSpPr txBox="1">
            <a:spLocks noGrp="1" noChangeArrowheads="1"/>
          </p:cNvSpPr>
          <p:nvPr/>
        </p:nvSpPr>
        <p:spPr bwMode="auto">
          <a:xfrm>
            <a:off x="4633913" y="11190288"/>
            <a:ext cx="3548062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594" tIns="49796" rIns="99594" bIns="49796" anchor="b"/>
          <a:lstStyle/>
          <a:p>
            <a:pPr algn="r" defTabSz="995363"/>
            <a:r>
              <a:rPr lang="pt-PT" sz="1300">
                <a:latin typeface="Calibri" pitchFamily="34" charset="0"/>
              </a:rPr>
              <a:t>2</a:t>
            </a:r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2650"/>
            <a:ext cx="5894388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0738" y="5600700"/>
            <a:ext cx="6542087" cy="5300663"/>
          </a:xfrm>
          <a:noFill/>
          <a:ln/>
        </p:spPr>
        <p:txBody>
          <a:bodyPr lIns="99635" tIns="49816" rIns="99635" bIns="49816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5325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532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5529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57346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573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59394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593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61442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61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6349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634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6553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54" tIns="54978" rIns="109954" bIns="54978" anchor="b"/>
          <a:lstStyle/>
          <a:p>
            <a:pPr algn="r" defTabSz="1096963"/>
            <a:r>
              <a:rPr lang="en-US" sz="1400"/>
              <a:t>‹#›</a:t>
            </a:r>
          </a:p>
        </p:txBody>
      </p:sp>
      <p:sp>
        <p:nvSpPr>
          <p:cNvPr id="67586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54" tIns="54978" rIns="109954" bIns="54978" anchor="b"/>
          <a:lstStyle/>
          <a:p>
            <a:pPr algn="r" defTabSz="1096963"/>
            <a:r>
              <a:rPr lang="pt-PT" sz="1400"/>
              <a:t>2</a:t>
            </a:r>
          </a:p>
        </p:txBody>
      </p:sp>
      <p:sp>
        <p:nvSpPr>
          <p:cNvPr id="675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6963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696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7168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716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7373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73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20482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7577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757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77826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778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7987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8192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83970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839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86018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860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88066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880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9011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901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9216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921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9421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942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2253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96258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962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885825"/>
            <a:ext cx="5891212" cy="44180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109954" tIns="54978" rIns="109954" bIns="54978"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98307" name="Marcador de Posição do Número do Diapositivo 3"/>
          <p:cNvSpPr txBox="1">
            <a:spLocks noGrp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54" tIns="54978" rIns="109954" bIns="54978" anchor="b"/>
          <a:lstStyle/>
          <a:p>
            <a:pPr algn="r" defTabSz="1025525"/>
            <a:fld id="{C367A167-9158-45A1-9BFE-F5C6E990F014}" type="slidenum">
              <a:rPr lang="pt-PT" sz="1400"/>
              <a:pPr algn="r" defTabSz="1025525"/>
              <a:t>41</a:t>
            </a:fld>
            <a:endParaRPr lang="pt-PT" sz="140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885825"/>
            <a:ext cx="5891212" cy="44180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109954" tIns="54978" rIns="109954" bIns="54978"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100355" name="Marcador de Posição do Número do Diapositivo 3"/>
          <p:cNvSpPr txBox="1">
            <a:spLocks noGrp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54" tIns="54978" rIns="109954" bIns="54978" anchor="b"/>
          <a:lstStyle/>
          <a:p>
            <a:pPr algn="r" defTabSz="1025525"/>
            <a:fld id="{C5DA35D1-D8CF-4591-BDBB-EE366B950CE3}" type="slidenum">
              <a:rPr lang="pt-PT" sz="1400"/>
              <a:pPr algn="r" defTabSz="1025525"/>
              <a:t>42</a:t>
            </a:fld>
            <a:endParaRPr lang="pt-PT" sz="140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885825"/>
            <a:ext cx="5891212" cy="44180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109954" tIns="54978" rIns="109954" bIns="54978"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102403" name="Marcador de Posição do Número do Diapositivo 3"/>
          <p:cNvSpPr txBox="1">
            <a:spLocks noGrp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54" tIns="54978" rIns="109954" bIns="54978" anchor="b"/>
          <a:lstStyle/>
          <a:p>
            <a:pPr algn="r" defTabSz="1025525"/>
            <a:fld id="{76C9BBE4-D606-4C09-BDCE-20BBD9A64D64}" type="slidenum">
              <a:rPr lang="pt-PT" sz="1400"/>
              <a:pPr algn="r" defTabSz="1025525"/>
              <a:t>43</a:t>
            </a:fld>
            <a:endParaRPr lang="pt-PT" sz="140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885825"/>
            <a:ext cx="5891212" cy="44180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109954" tIns="54978" rIns="109954" bIns="54978"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104451" name="Marcador de Posição do Número do Diapositivo 3"/>
          <p:cNvSpPr txBox="1">
            <a:spLocks noGrp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54" tIns="54978" rIns="109954" bIns="54978" anchor="b"/>
          <a:lstStyle/>
          <a:p>
            <a:pPr algn="r" defTabSz="1025525"/>
            <a:fld id="{49854FF0-985A-4086-9650-61ED1E638826}" type="slidenum">
              <a:rPr lang="pt-PT" sz="1400"/>
              <a:pPr algn="r" defTabSz="1025525"/>
              <a:t>44</a:t>
            </a:fld>
            <a:endParaRPr lang="pt-PT" sz="140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0649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064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6175" y="885825"/>
            <a:ext cx="5891213" cy="44180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108547" name="Marcador de Posição do Número do Diapositivo 3"/>
          <p:cNvSpPr txBox="1">
            <a:spLocks noGrp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54" tIns="54978" rIns="109954" bIns="54978" anchor="b"/>
          <a:lstStyle/>
          <a:p>
            <a:pPr algn="r" defTabSz="1096963"/>
            <a:fld id="{ABC079E0-2243-4BB1-8531-E5BF6EC22883}" type="slidenum">
              <a:rPr lang="pt-PT" sz="1400"/>
              <a:pPr algn="r" defTabSz="1096963"/>
              <a:t>46</a:t>
            </a:fld>
            <a:endParaRPr lang="pt-PT" sz="140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885825"/>
            <a:ext cx="5891212" cy="44180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4" name="Marcador de Posição de Nota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109954" tIns="54978" rIns="109954" bIns="54978"/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110595" name="Marcador de Posição do Número do Diapositivo 3"/>
          <p:cNvSpPr txBox="1">
            <a:spLocks noGrp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54" tIns="54978" rIns="109954" bIns="54978" anchor="b"/>
          <a:lstStyle/>
          <a:p>
            <a:pPr algn="r" defTabSz="1025525"/>
            <a:fld id="{00615AAE-FBD4-4B50-843A-3CD7F5D21054}" type="slidenum">
              <a:rPr lang="pt-PT" sz="1400"/>
              <a:pPr algn="r" defTabSz="1025525"/>
              <a:t>47</a:t>
            </a:fld>
            <a:endParaRPr lang="pt-PT" sz="140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112642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1126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5" tIns="54983" rIns="109965" bIns="54983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1469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5" tIns="54983" rIns="109965" bIns="54983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146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114078" tIns="57039" rIns="114078" bIns="5703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24578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1673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167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18786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187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2083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208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2288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228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2493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249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2697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269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29026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290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3107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60" tIns="54980" rIns="109960" bIns="54980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310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133122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133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3517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35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26626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3721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372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39266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392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4131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413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4336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43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4541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45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4745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47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49506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495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0" tIns="54972" rIns="109940" bIns="54972" anchor="b"/>
          <a:lstStyle/>
          <a:p>
            <a:pPr algn="r" defTabSz="1096963"/>
            <a:r>
              <a:rPr lang="en-US" sz="1400"/>
              <a:t>‹#›</a:t>
            </a:r>
          </a:p>
        </p:txBody>
      </p:sp>
      <p:sp>
        <p:nvSpPr>
          <p:cNvPr id="15155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0" tIns="54972" rIns="109940" bIns="54972" anchor="b"/>
          <a:lstStyle/>
          <a:p>
            <a:pPr algn="r" defTabSz="1096963"/>
            <a:r>
              <a:rPr lang="pt-PT" sz="1400"/>
              <a:t>2</a:t>
            </a:r>
          </a:p>
        </p:txBody>
      </p:sp>
      <p:sp>
        <p:nvSpPr>
          <p:cNvPr id="151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5360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53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5565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55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28674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157698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157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59746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59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6179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61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6384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63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6589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65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6793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6793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42" tIns="48021" rIns="96042" bIns="48021" anchor="b"/>
          <a:lstStyle/>
          <a:p>
            <a:pPr algn="r" defTabSz="895350"/>
            <a:r>
              <a:rPr lang="en-US" sz="1300"/>
              <a:t>‹#›</a:t>
            </a:r>
          </a:p>
        </p:txBody>
      </p:sp>
      <p:sp>
        <p:nvSpPr>
          <p:cNvPr id="169986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42" tIns="48021" rIns="96042" bIns="48021" anchor="b"/>
          <a:lstStyle/>
          <a:p>
            <a:pPr algn="r" defTabSz="895350"/>
            <a:r>
              <a:rPr lang="pt-PT" sz="1300"/>
              <a:t>2</a:t>
            </a:r>
          </a:p>
        </p:txBody>
      </p:sp>
      <p:sp>
        <p:nvSpPr>
          <p:cNvPr id="1699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2650"/>
            <a:ext cx="5894388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0738" y="5600700"/>
            <a:ext cx="6542087" cy="5300663"/>
          </a:xfrm>
          <a:noFill/>
          <a:ln/>
        </p:spPr>
        <p:txBody>
          <a:bodyPr lIns="99635" tIns="49816" rIns="99635" bIns="498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7203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720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174082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1740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7613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761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30722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7817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781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80226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80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8227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82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8432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843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8637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86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188418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188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2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 txBox="1">
            <a:spLocks noGrp="1" noChangeArrowheads="1"/>
          </p:cNvSpPr>
          <p:nvPr/>
        </p:nvSpPr>
        <p:spPr bwMode="auto">
          <a:xfrm>
            <a:off x="4633913" y="11191875"/>
            <a:ext cx="3548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014" tIns="57008" rIns="114014" bIns="57008" anchor="b"/>
          <a:lstStyle/>
          <a:p>
            <a:pPr algn="r" defTabSz="1139825"/>
            <a:r>
              <a:rPr lang="en-US" sz="1400">
                <a:latin typeface="Calibri" pitchFamily="34" charset="0"/>
              </a:rPr>
              <a:t>‹#›</a:t>
            </a:r>
          </a:p>
        </p:txBody>
      </p:sp>
      <p:sp>
        <p:nvSpPr>
          <p:cNvPr id="190466" name="Text Box 2"/>
          <p:cNvSpPr txBox="1">
            <a:spLocks noGrp="1" noChangeArrowheads="1"/>
          </p:cNvSpPr>
          <p:nvPr/>
        </p:nvSpPr>
        <p:spPr bwMode="auto">
          <a:xfrm>
            <a:off x="4633913" y="11191875"/>
            <a:ext cx="3548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014" tIns="57008" rIns="114014" bIns="57008" anchor="b"/>
          <a:lstStyle/>
          <a:p>
            <a:pPr algn="r" defTabSz="1139825"/>
            <a:r>
              <a:rPr lang="pt-PT" sz="1400">
                <a:latin typeface="Calibri" pitchFamily="34" charset="0"/>
              </a:rPr>
              <a:t>2</a:t>
            </a:r>
          </a:p>
        </p:txBody>
      </p:sp>
      <p:sp>
        <p:nvSpPr>
          <p:cNvPr id="190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9251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92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9456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945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19661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1966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en-US" sz="1300"/>
              <a:t>‹#›</a:t>
            </a:r>
          </a:p>
        </p:txBody>
      </p:sp>
      <p:sp>
        <p:nvSpPr>
          <p:cNvPr id="32770" name="Text Box 2"/>
          <p:cNvSpPr txBox="1">
            <a:spLocks noGrp="1" noChangeArrowheads="1"/>
          </p:cNvSpPr>
          <p:nvPr/>
        </p:nvSpPr>
        <p:spPr bwMode="auto">
          <a:xfrm>
            <a:off x="4635500" y="11190288"/>
            <a:ext cx="3546475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068" tIns="48034" rIns="96068" bIns="48034" anchor="b"/>
          <a:lstStyle/>
          <a:p>
            <a:pPr algn="r" defTabSz="960438"/>
            <a:r>
              <a:rPr lang="pt-PT" sz="1300"/>
              <a:t>2</a:t>
            </a: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2650"/>
            <a:ext cx="5894387" cy="44211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22325" y="5597525"/>
            <a:ext cx="6538913" cy="5303838"/>
          </a:xfrm>
          <a:noFill/>
          <a:ln/>
        </p:spPr>
        <p:txBody>
          <a:bodyPr lIns="96068" tIns="48034" rIns="96068" bIns="48034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Rectangle 7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en-US" sz="1900">
                <a:latin typeface="Calibri" pitchFamily="34" charset="0"/>
              </a:rPr>
              <a:t>‹#›</a:t>
            </a:r>
          </a:p>
        </p:txBody>
      </p:sp>
      <p:sp>
        <p:nvSpPr>
          <p:cNvPr id="198658" name="Text Box 2"/>
          <p:cNvSpPr txBox="1">
            <a:spLocks noGrp="1" noChangeArrowheads="1"/>
          </p:cNvSpPr>
          <p:nvPr/>
        </p:nvSpPr>
        <p:spPr bwMode="auto">
          <a:xfrm>
            <a:off x="4940300" y="13285788"/>
            <a:ext cx="37750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778" tIns="63887" rIns="127778" bIns="63887" anchor="b"/>
          <a:lstStyle/>
          <a:p>
            <a:pPr algn="r" defTabSz="1276350"/>
            <a:r>
              <a:rPr lang="pt-PT" sz="1900">
                <a:latin typeface="Calibri" pitchFamily="34" charset="0"/>
              </a:rPr>
              <a:t>2</a:t>
            </a:r>
          </a:p>
        </p:txBody>
      </p:sp>
      <p:sp>
        <p:nvSpPr>
          <p:cNvPr id="1986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73125" y="1050925"/>
            <a:ext cx="6986588" cy="52403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7"/>
          <p:cNvSpPr txBox="1">
            <a:spLocks noGrp="1" noChangeArrowheads="1"/>
          </p:cNvSpPr>
          <p:nvPr/>
        </p:nvSpPr>
        <p:spPr bwMode="auto">
          <a:xfrm>
            <a:off x="4633913" y="11191875"/>
            <a:ext cx="3548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014" tIns="57008" rIns="114014" bIns="57008" anchor="b"/>
          <a:lstStyle/>
          <a:p>
            <a:pPr algn="r" defTabSz="1139825"/>
            <a:r>
              <a:rPr lang="en-US" sz="1400">
                <a:latin typeface="Calibri" pitchFamily="34" charset="0"/>
              </a:rPr>
              <a:t>‹#›</a:t>
            </a:r>
          </a:p>
        </p:txBody>
      </p:sp>
      <p:sp>
        <p:nvSpPr>
          <p:cNvPr id="200706" name="Text Box 2"/>
          <p:cNvSpPr txBox="1">
            <a:spLocks noGrp="1" noChangeArrowheads="1"/>
          </p:cNvSpPr>
          <p:nvPr/>
        </p:nvSpPr>
        <p:spPr bwMode="auto">
          <a:xfrm>
            <a:off x="4633913" y="11191875"/>
            <a:ext cx="3548062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014" tIns="57008" rIns="114014" bIns="57008" anchor="b"/>
          <a:lstStyle/>
          <a:p>
            <a:pPr algn="r" defTabSz="1139825"/>
            <a:r>
              <a:rPr lang="pt-PT" sz="1400">
                <a:latin typeface="Calibri" pitchFamily="34" charset="0"/>
              </a:rPr>
              <a:t>2</a:t>
            </a:r>
          </a:p>
        </p:txBody>
      </p:sp>
      <p:sp>
        <p:nvSpPr>
          <p:cNvPr id="20070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20275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2027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20480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2048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20685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2068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en-US" sz="1400"/>
              <a:t>‹#›</a:t>
            </a:r>
          </a:p>
        </p:txBody>
      </p:sp>
      <p:sp>
        <p:nvSpPr>
          <p:cNvPr id="208898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48" tIns="54974" rIns="109948" bIns="54974" anchor="b"/>
          <a:lstStyle/>
          <a:p>
            <a:pPr algn="r" defTabSz="1025525"/>
            <a:r>
              <a:rPr lang="pt-PT" sz="1400"/>
              <a:t>2</a:t>
            </a:r>
          </a:p>
        </p:txBody>
      </p:sp>
      <p:sp>
        <p:nvSpPr>
          <p:cNvPr id="2088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600700"/>
            <a:ext cx="6548437" cy="5299075"/>
          </a:xfrm>
          <a:noFill/>
          <a:ln/>
        </p:spPr>
        <p:txBody>
          <a:bodyPr lIns="114061" tIns="57029" rIns="114061" bIns="5702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en-US" sz="1400"/>
              <a:t>‹#›</a:t>
            </a:r>
          </a:p>
        </p:txBody>
      </p:sp>
      <p:sp>
        <p:nvSpPr>
          <p:cNvPr id="210946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pt-PT" sz="1400"/>
              <a:t>2</a:t>
            </a:r>
          </a:p>
        </p:txBody>
      </p:sp>
      <p:sp>
        <p:nvSpPr>
          <p:cNvPr id="2109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597525"/>
            <a:ext cx="6548437" cy="5302250"/>
          </a:xfrm>
          <a:noFill/>
          <a:ln/>
        </p:spPr>
        <p:txBody>
          <a:bodyPr lIns="109974" tIns="54989" rIns="109974" bIns="5498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3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en-US" sz="1400"/>
              <a:t>‹#›</a:t>
            </a:r>
          </a:p>
        </p:txBody>
      </p:sp>
      <p:sp>
        <p:nvSpPr>
          <p:cNvPr id="212994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pt-PT" sz="1400"/>
              <a:t>2</a:t>
            </a:r>
          </a:p>
        </p:txBody>
      </p:sp>
      <p:sp>
        <p:nvSpPr>
          <p:cNvPr id="2129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597525"/>
            <a:ext cx="6548437" cy="5302250"/>
          </a:xfrm>
          <a:noFill/>
          <a:ln/>
        </p:spPr>
        <p:txBody>
          <a:bodyPr lIns="109974" tIns="54989" rIns="109974" bIns="5498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1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en-US" sz="1400"/>
              <a:t>‹#›</a:t>
            </a:r>
          </a:p>
        </p:txBody>
      </p:sp>
      <p:sp>
        <p:nvSpPr>
          <p:cNvPr id="215042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pt-PT" sz="1400"/>
              <a:t>2</a:t>
            </a:r>
          </a:p>
        </p:txBody>
      </p:sp>
      <p:sp>
        <p:nvSpPr>
          <p:cNvPr id="2150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597525"/>
            <a:ext cx="6548437" cy="5302250"/>
          </a:xfrm>
          <a:noFill/>
          <a:ln/>
        </p:spPr>
        <p:txBody>
          <a:bodyPr lIns="109974" tIns="54989" rIns="109974" bIns="5498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9" name="Rectangle 7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en-US" sz="1400"/>
              <a:t>‹#›</a:t>
            </a:r>
          </a:p>
        </p:txBody>
      </p:sp>
      <p:sp>
        <p:nvSpPr>
          <p:cNvPr id="217090" name="Text Box 2"/>
          <p:cNvSpPr txBox="1">
            <a:spLocks noGrp="1" noChangeArrowheads="1"/>
          </p:cNvSpPr>
          <p:nvPr/>
        </p:nvSpPr>
        <p:spPr bwMode="auto">
          <a:xfrm>
            <a:off x="4635500" y="11191875"/>
            <a:ext cx="35464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974" tIns="54989" rIns="109974" bIns="54989" anchor="b"/>
          <a:lstStyle/>
          <a:p>
            <a:pPr algn="r" defTabSz="1100138"/>
            <a:r>
              <a:rPr lang="pt-PT" sz="1400"/>
              <a:t>2</a:t>
            </a:r>
          </a:p>
        </p:txBody>
      </p:sp>
      <p:sp>
        <p:nvSpPr>
          <p:cNvPr id="2170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884238"/>
            <a:ext cx="5892800" cy="44196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17563" y="5597525"/>
            <a:ext cx="6548437" cy="5302250"/>
          </a:xfrm>
          <a:noFill/>
          <a:ln/>
        </p:spPr>
        <p:txBody>
          <a:bodyPr lIns="109974" tIns="54989" rIns="109974" bIns="54989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80C1-3E17-4639-A334-47E3A1F1707A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D286-83D5-4450-8449-9CC302B6065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A791E-F07F-4DB3-B364-B705C6E25E46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153D6-09F3-4EFD-BFA0-96DEECFE038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3D4B3-90C8-4414-8960-7BC26744E898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50A0-351E-499B-A103-5C336E74F3E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AA496-F549-4738-A7B4-9B73BB24C635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B3A9C-E8FA-4D9C-B59F-48DAA573874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30CE-5B71-49B7-BF95-EF7D85D6AFA8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CC85F-661A-464A-A4E2-38EA055B656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A6119-CF88-444D-843F-BBC51DBC7E0A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3EC6A-6DAA-4038-819D-5FCB978184C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578CE-832D-49F0-9016-CFF6CD10E180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9F35-829A-47E8-B9E4-003E41E13B8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0AC5-E73F-4713-BF8D-0D4492FBBDC7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B4434-555C-4A12-AC1D-99647E1FCAB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B4E4-2D28-4670-AE1E-D82169613792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C4AC2-7B31-4569-956F-CFAF5DCE583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F96DB-4536-416B-B05E-45FD1C4B5D4C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68BBC-92E6-4AAA-AC61-D3383A2943F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6267A-80DB-4E1A-A712-DAA89DF59E87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B93DE-EE96-40B7-923F-9C14E7B67D6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69F3B4-B0A2-4A99-AC11-95D199E1250E}" type="datetimeFigureOut">
              <a:rPr lang="pt-PT"/>
              <a:pPr>
                <a:defRPr/>
              </a:pPr>
              <a:t>12-11-2013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B9EE04-F635-4AD5-BCB8-21E70B13802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981075"/>
            <a:ext cx="7561262" cy="51117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IMPOSTO SOBRE O RENDIMENTO DAS PESSOAS COLETIVAS </a:t>
            </a: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(IRC)</a:t>
            </a:r>
          </a:p>
        </p:txBody>
      </p:sp>
      <p:pic>
        <p:nvPicPr>
          <p:cNvPr id="15362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5A76FE8-B99B-4180-ABD7-1FFCA222D6E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364" name="CaixaDeTexto 11"/>
          <p:cNvSpPr txBox="1">
            <a:spLocks noChangeArrowheads="1"/>
          </p:cNvSpPr>
          <p:nvPr/>
        </p:nvSpPr>
        <p:spPr bwMode="auto">
          <a:xfrm>
            <a:off x="5195888" y="4581525"/>
            <a:ext cx="35623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/>
              <a:t>JOÃO CANEDO</a:t>
            </a:r>
          </a:p>
          <a:p>
            <a:pPr algn="ctr"/>
            <a:r>
              <a:rPr lang="pt-PT"/>
              <a:t>jpcanedo@iseg.ulisboa.pt</a:t>
            </a:r>
          </a:p>
        </p:txBody>
      </p:sp>
      <p:sp>
        <p:nvSpPr>
          <p:cNvPr id="15365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</a:rPr>
              <a:t>Sociedades a que é aplicável o regime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sociedades civis não constituídas sob forma comercial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</a:rPr>
              <a:t>sociedades de profissionais (constituídas para exercício de uma atividade profissional  prevista na lista do art.º 151.º do CIRS e na qual todos os sócios singulares sejam profissionais)</a:t>
            </a:r>
          </a:p>
          <a:p>
            <a:pPr lvl="1" eaLnBrk="1" hangingPunct="1">
              <a:spcBef>
                <a:spcPct val="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</a:rPr>
              <a:t>sociedades de simples administração de bens (em que a maioria da capital pertença a um grupo familiar ou número de sócios singulares não superior a cinco)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agrupamentos complementares de empresas (ACE)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agrupamentos europeus de interessa económico (AEIE)</a:t>
            </a:r>
          </a:p>
          <a:p>
            <a:pPr lvl="1" eaLnBrk="1" hangingPunct="1">
              <a:spcBef>
                <a:spcPct val="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endParaRPr lang="pt-PT" sz="1800" b="1" smtClean="0">
              <a:latin typeface="Arial" charset="0"/>
            </a:endParaRPr>
          </a:p>
        </p:txBody>
      </p:sp>
      <p:sp>
        <p:nvSpPr>
          <p:cNvPr id="33794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600"/>
              </a:spcBef>
            </a:pPr>
            <a:r>
              <a:rPr lang="pt-PT" sz="2400"/>
              <a:t>Transparência fiscal   [Art.º 6.º]</a:t>
            </a:r>
          </a:p>
        </p:txBody>
      </p:sp>
      <p:pic>
        <p:nvPicPr>
          <p:cNvPr id="33795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22C0C4EB-C1AB-4E52-8559-A0970380C9EF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10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79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366125" cy="4729163"/>
          </a:xfrm>
        </p:spPr>
        <p:txBody>
          <a:bodyPr/>
          <a:lstStyle/>
          <a:p>
            <a:pPr marL="177800" lvl="1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endParaRPr lang="pt-PT" sz="1800" smtClean="0">
              <a:latin typeface="Arial" charset="0"/>
              <a:cs typeface="Arial" charset="0"/>
            </a:endParaRPr>
          </a:p>
          <a:p>
            <a:pPr marL="177800" lvl="1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Os municípios podem deliberar lançar anualmente uma derrama </a:t>
            </a:r>
          </a:p>
          <a:p>
            <a:pPr marL="577850" lvl="2" indent="-177800" eaLnBrk="1" hangingPunct="1"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até ao limite máximo de 1,5% sobre o lucro tributável que corresponda à proporção do rendimento gerado na sua área tributável</a:t>
            </a:r>
          </a:p>
          <a:p>
            <a:pPr marL="177800" lvl="1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Aplica-se a matéria coletável superior a € 50.000 e na proporção entre a massa salarial de cada estabelecimento e a massa salarial total</a:t>
            </a:r>
          </a:p>
          <a:p>
            <a:pPr marL="131763" indent="-176213" eaLnBrk="1" hangingPunct="1">
              <a:lnSpc>
                <a:spcPct val="90000"/>
              </a:lnSpc>
              <a:spcBef>
                <a:spcPts val="600"/>
              </a:spcBef>
            </a:pPr>
            <a:endParaRPr lang="pt-PT" sz="2800" smtClean="0"/>
          </a:p>
          <a:p>
            <a:pPr marL="131763" indent="-176213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pt-PT" sz="2800" smtClean="0"/>
          </a:p>
          <a:p>
            <a:pPr marL="131763" indent="-176213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pt-PT" smtClean="0"/>
          </a:p>
        </p:txBody>
      </p:sp>
      <p:sp>
        <p:nvSpPr>
          <p:cNvPr id="218114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spcBef>
                <a:spcPct val="50000"/>
              </a:spcBef>
            </a:pPr>
            <a:r>
              <a:rPr lang="en-US" sz="2400"/>
              <a:t>Derrama municipal </a:t>
            </a:r>
          </a:p>
          <a:p>
            <a:pPr marL="0" lvl="1">
              <a:spcBef>
                <a:spcPct val="50000"/>
              </a:spcBef>
            </a:pPr>
            <a:r>
              <a:rPr lang="pt-PT"/>
              <a:t>[Lei das Finanças Locais (2/2007, de 15/01), art.º 14.º]</a:t>
            </a:r>
            <a:r>
              <a:rPr lang="en-US" sz="2400"/>
              <a:t> </a:t>
            </a:r>
          </a:p>
        </p:txBody>
      </p:sp>
      <p:pic>
        <p:nvPicPr>
          <p:cNvPr id="218115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0648D18F-3749-4461-B322-3B650F9B4C80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100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811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549275"/>
            <a:ext cx="8359775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OBRIGAÇÕES ACESSÓRIAS</a:t>
            </a:r>
          </a:p>
        </p:txBody>
      </p:sp>
      <p:pic>
        <p:nvPicPr>
          <p:cNvPr id="220162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9D1B1A52-B080-43CC-85CD-03C134826058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101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0164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177800" indent="-889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Declaração de inscrição, de alterações ou de cessação</a:t>
            </a:r>
          </a:p>
          <a:p>
            <a:pPr marL="177800" indent="-889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Declaração periódica de rendimentos (Modelo 22)</a:t>
            </a:r>
          </a:p>
          <a:p>
            <a:pPr marL="177800" indent="-889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Declaração anual de informação contabilística e fiscal – faz parte integrante da Informação Empresarial Simplificado (IES)</a:t>
            </a:r>
          </a:p>
          <a:p>
            <a:pPr marL="534988" lvl="1" indent="-177800" eaLnBrk="1" hangingPunct="1">
              <a:spcBef>
                <a:spcPts val="1200"/>
              </a:spcBef>
            </a:pPr>
            <a:r>
              <a:rPr lang="pt-PT" sz="1800" smtClean="0">
                <a:latin typeface="Arial" charset="0"/>
              </a:rPr>
              <a:t>[DL 8/2007, de 17/01; Portaria 8/2008, de 3/01]</a:t>
            </a:r>
          </a:p>
          <a:p>
            <a:pPr marL="177800" indent="-88900" eaLnBrk="1" hangingPunct="1">
              <a:spcBef>
                <a:spcPts val="1200"/>
              </a:spcBef>
            </a:pPr>
            <a:endParaRPr lang="pt-PT" sz="1800" smtClean="0">
              <a:latin typeface="Arial" charset="0"/>
            </a:endParaRPr>
          </a:p>
          <a:p>
            <a:pPr marL="177800" indent="-88900" eaLnBrk="1" hangingPunct="1">
              <a:spcBef>
                <a:spcPts val="1200"/>
              </a:spcBef>
              <a:buFont typeface="Wingdings" pitchFamily="2" charset="2"/>
              <a:buChar char="§"/>
            </a:pPr>
            <a:endParaRPr lang="pt-PT" sz="1800" smtClean="0"/>
          </a:p>
          <a:p>
            <a:pPr marL="177800" indent="-88900" eaLnBrk="1" hangingPunct="1">
              <a:spcBef>
                <a:spcPts val="1200"/>
              </a:spcBef>
              <a:buFont typeface="Wingdings" pitchFamily="2" charset="2"/>
              <a:buChar char="§"/>
            </a:pPr>
            <a:endParaRPr lang="pt-PT" smtClean="0"/>
          </a:p>
          <a:p>
            <a:pPr marL="534988" lvl="1" indent="-17780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pt-PT" smtClean="0"/>
          </a:p>
        </p:txBody>
      </p:sp>
      <p:sp>
        <p:nvSpPr>
          <p:cNvPr id="222210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cs typeface="Arial" charset="0"/>
              </a:rPr>
              <a:t>Obrigações declarativas   </a:t>
            </a:r>
            <a:r>
              <a:rPr lang="pt-PT" sz="2400">
                <a:cs typeface="Arial" charset="0"/>
              </a:rPr>
              <a:t>[Art.º 117.º a 122.º]</a:t>
            </a:r>
            <a:endParaRPr lang="en-US" sz="2400">
              <a:cs typeface="Arial" charset="0"/>
            </a:endParaRPr>
          </a:p>
        </p:txBody>
      </p:sp>
      <p:pic>
        <p:nvPicPr>
          <p:cNvPr id="222211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B391FE3-733E-43DF-A3F2-C62EC2F8B7BE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102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2213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464550" cy="4300537"/>
          </a:xfrm>
        </p:spPr>
        <p:txBody>
          <a:bodyPr/>
          <a:lstStyle/>
          <a:p>
            <a:pPr marL="357188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Dispor de contabilidade organizada nos termos da lei comercial e fiscal e não apresentar atrasos superiores a 90 dias na sua execução</a:t>
            </a:r>
          </a:p>
          <a:p>
            <a:pPr marL="357188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Conservar em boa ordem livros, registos e respetivos documentos durante o prazo de 10 anos</a:t>
            </a:r>
          </a:p>
          <a:p>
            <a:pPr marL="357188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Centralizar a contabilidade em estabelecimento situado em território português</a:t>
            </a:r>
          </a:p>
          <a:p>
            <a:pPr marL="357188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Dispor de capacidade de exportação de ficheiros informáticos </a:t>
            </a:r>
          </a:p>
          <a:p>
            <a:pPr marL="714375" lvl="2" indent="-177800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[Portaria 321-A/2007, de 15/02]</a:t>
            </a:r>
          </a:p>
          <a:p>
            <a:pPr marL="357188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Certificar previamente os programas e equipamentos de </a:t>
            </a:r>
            <a:r>
              <a:rPr lang="pt-PT" sz="1800" u="sng" smtClean="0">
                <a:latin typeface="Arial" charset="0"/>
                <a:cs typeface="Arial" charset="0"/>
              </a:rPr>
              <a:t>faturação</a:t>
            </a:r>
            <a:r>
              <a:rPr lang="pt-PT" sz="1800" smtClean="0">
                <a:latin typeface="Arial" charset="0"/>
                <a:cs typeface="Arial" charset="0"/>
              </a:rPr>
              <a:t>  </a:t>
            </a:r>
          </a:p>
          <a:p>
            <a:pPr marL="357188" lvl="1" indent="-17780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  <a:cs typeface="Arial" charset="0"/>
              </a:rPr>
              <a:t>    [Portaria 363/2010, de 23/06]</a:t>
            </a:r>
          </a:p>
        </p:txBody>
      </p:sp>
      <p:sp>
        <p:nvSpPr>
          <p:cNvPr id="224258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Obrigações contabilísticas  </a:t>
            </a:r>
            <a:r>
              <a:rPr lang="pt-PT" sz="2400"/>
              <a:t>[Art.º 123.º a 125.º]</a:t>
            </a:r>
            <a:endParaRPr lang="en-US" sz="2400"/>
          </a:p>
        </p:txBody>
      </p:sp>
      <p:pic>
        <p:nvPicPr>
          <p:cNvPr id="22425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67E795B1-1980-4C29-9A4E-0C9B555B9E3E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103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426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0" lvl="3" indent="-177800" eaLnBrk="1" hangingPunct="1">
              <a:spcBef>
                <a:spcPts val="1200"/>
              </a:spcBef>
              <a:buFont typeface="Arial" charset="0"/>
              <a:buNone/>
              <a:defRPr/>
            </a:pPr>
            <a:endParaRPr lang="pt-PT" sz="1800" dirty="0" smtClean="0">
              <a:latin typeface="Arial" pitchFamily="34" charset="0"/>
              <a:cs typeface="Arial" pitchFamily="34" charset="0"/>
            </a:endParaRPr>
          </a:p>
          <a:p>
            <a:pPr marL="0" indent="-17780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pt-PT" dirty="0" smtClean="0"/>
          </a:p>
          <a:p>
            <a:pPr marL="635000" lvl="3" indent="-177800" eaLnBrk="1" hangingPunct="1">
              <a:spcBef>
                <a:spcPts val="1200"/>
              </a:spcBef>
              <a:defRPr/>
            </a:pPr>
            <a:endParaRPr lang="pt-PT" sz="2400" dirty="0" smtClean="0"/>
          </a:p>
          <a:p>
            <a:pPr marL="635000" lvl="3" indent="-177800" eaLnBrk="1" hangingPunct="1">
              <a:spcBef>
                <a:spcPts val="1200"/>
              </a:spcBef>
              <a:defRPr/>
            </a:pPr>
            <a:endParaRPr lang="pt-PT" sz="2400" dirty="0" smtClean="0"/>
          </a:p>
          <a:p>
            <a:pPr marL="635000" lvl="3" indent="-177800" eaLnBrk="1" hangingPunct="1">
              <a:spcBef>
                <a:spcPts val="1200"/>
              </a:spcBef>
              <a:defRPr/>
            </a:pPr>
            <a:endParaRPr lang="pt-PT" sz="2400" dirty="0" smtClean="0"/>
          </a:p>
          <a:p>
            <a:pPr marL="635000" lvl="3" indent="-177800" eaLnBrk="1" hangingPunct="1">
              <a:spcBef>
                <a:spcPts val="1200"/>
              </a:spcBef>
              <a:defRPr/>
            </a:pPr>
            <a:endParaRPr lang="pt-PT" sz="2400" dirty="0" smtClean="0"/>
          </a:p>
          <a:p>
            <a:pPr marL="635000" lvl="3" indent="-177800" eaLnBrk="1" hangingPunct="1">
              <a:spcBef>
                <a:spcPts val="1200"/>
              </a:spcBef>
              <a:defRPr/>
            </a:pPr>
            <a:endParaRPr lang="pt-PT" sz="2400" dirty="0" smtClean="0"/>
          </a:p>
          <a:p>
            <a:pPr marL="635000" lvl="3" indent="-177800" eaLnBrk="1" hangingPunct="1">
              <a:spcBef>
                <a:spcPts val="1200"/>
              </a:spcBef>
              <a:defRPr/>
            </a:pPr>
            <a:endParaRPr lang="pt-PT" sz="2400" dirty="0" smtClean="0"/>
          </a:p>
          <a:p>
            <a:pPr marL="635000" lvl="3" indent="-177800" eaLnBrk="1" hangingPunct="1">
              <a:spcBef>
                <a:spcPts val="1200"/>
              </a:spcBef>
              <a:defRPr/>
            </a:pPr>
            <a:endParaRPr lang="pt-PT" sz="2400" dirty="0" smtClean="0"/>
          </a:p>
        </p:txBody>
      </p:sp>
      <p:graphicFrame>
        <p:nvGraphicFramePr>
          <p:cNvPr id="211997" name="Group 29"/>
          <p:cNvGraphicFramePr>
            <a:graphicFrameLocks noGrp="1"/>
          </p:cNvGraphicFramePr>
          <p:nvPr/>
        </p:nvGraphicFramePr>
        <p:xfrm>
          <a:off x="468313" y="1700213"/>
          <a:ext cx="8280400" cy="4191000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7002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Relatório de gestão, parecer do conselho fiscal e documento de certificação legal de contas</a:t>
                      </a:r>
                    </a:p>
                  </a:txBody>
                  <a:tcPr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Lista e documentos comprovativos dos créditos incobráveis</a:t>
                      </a:r>
                    </a:p>
                  </a:txBody>
                  <a:tcPr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Mapa de provisões, imparidades e ajustamentos (Modelo 30)</a:t>
                      </a:r>
                    </a:p>
                  </a:txBody>
                  <a:tcPr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Mapa das mais-valias e das menos-valias</a:t>
                      </a:r>
                    </a:p>
                  </a:txBody>
                  <a:tcPr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Mapa das depreciações e amortizações</a:t>
                      </a:r>
                    </a:p>
                  </a:txBody>
                  <a:tcPr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Mapa do apuramento do lucro tributável por regimes de tributação</a:t>
                      </a:r>
                    </a:p>
                  </a:txBody>
                  <a:tcPr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7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Mapa de controlo de prejuízos</a:t>
                      </a:r>
                    </a:p>
                  </a:txBody>
                  <a:tcPr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Mapa de controlo das correcções fiscais decorrentes de diferenças temporais</a:t>
                      </a:r>
                    </a:p>
                  </a:txBody>
                  <a:tcPr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Outros documentos mencionados nos Códigos</a:t>
                      </a:r>
                    </a:p>
                  </a:txBody>
                  <a:tcPr marT="45729" marB="45729" horzOverflow="overflow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328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>
              <a:spcBef>
                <a:spcPct val="50000"/>
              </a:spcBef>
            </a:pPr>
            <a:r>
              <a:rPr lang="en-US" sz="2400"/>
              <a:t>Processo de documentação fiscal                                     </a:t>
            </a:r>
            <a:r>
              <a:rPr lang="pt-PT" sz="2400"/>
              <a:t>[Art.º 130.º]</a:t>
            </a:r>
            <a:r>
              <a:rPr lang="pt-PT">
                <a:cs typeface="Arial" charset="0"/>
              </a:rPr>
              <a:t> </a:t>
            </a:r>
            <a:r>
              <a:rPr lang="pt-PT" sz="2400">
                <a:cs typeface="Arial" charset="0"/>
              </a:rPr>
              <a:t>[Portaria 92-A/2011, de 28/02]</a:t>
            </a:r>
          </a:p>
        </p:txBody>
      </p:sp>
      <p:pic>
        <p:nvPicPr>
          <p:cNvPr id="22632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D89E86A7-7D00-4365-93EA-37C82BD15A92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104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633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O IRC é devido </a:t>
            </a:r>
            <a:r>
              <a:rPr lang="pt-PT" sz="1800" b="1" smtClean="0">
                <a:latin typeface="Arial" charset="0"/>
              </a:rPr>
              <a:t>por cada período que coincide com o ano civil</a:t>
            </a:r>
          </a:p>
          <a:p>
            <a:pPr marL="723900" lvl="1" indent="-266700" eaLnBrk="1" hangingPunct="1">
              <a:spcBef>
                <a:spcPct val="0"/>
              </a:spcBef>
            </a:pPr>
            <a:r>
              <a:rPr lang="pt-PT" sz="1800" smtClean="0">
                <a:latin typeface="Arial" charset="0"/>
              </a:rPr>
              <a:t>entidades que sejam obrigadas a consolidação de contas ou não residentes com estabelecimento estável, podem optar por um período anual de imposto diferente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Pode ser </a:t>
            </a:r>
            <a:r>
              <a:rPr lang="pt-PT" sz="1800" b="1" u="sng" smtClean="0">
                <a:latin typeface="Arial" charset="0"/>
              </a:rPr>
              <a:t>inferior</a:t>
            </a:r>
            <a:r>
              <a:rPr lang="pt-PT" sz="1800" b="1" smtClean="0">
                <a:latin typeface="Arial" charset="0"/>
              </a:rPr>
              <a:t> </a:t>
            </a:r>
            <a:r>
              <a:rPr lang="pt-PT" sz="1800" smtClean="0">
                <a:latin typeface="Arial" charset="0"/>
              </a:rPr>
              <a:t>a um ano quando</a:t>
            </a:r>
          </a:p>
          <a:p>
            <a:pPr marL="723900" lvl="1" indent="-266700" eaLnBrk="1" hangingPunct="1">
              <a:spcBef>
                <a:spcPct val="0"/>
              </a:spcBef>
            </a:pPr>
            <a:r>
              <a:rPr lang="pt-PT" sz="1800" smtClean="0">
                <a:latin typeface="Arial" charset="0"/>
              </a:rPr>
              <a:t>no ano do início da tributação ou de cessação da atividade ou de atividade inferior a um ano</a:t>
            </a:r>
          </a:p>
          <a:p>
            <a:pPr marL="723900" lvl="1" indent="-266700" eaLnBrk="1" hangingPunct="1">
              <a:spcBef>
                <a:spcPct val="0"/>
              </a:spcBef>
            </a:pPr>
            <a:r>
              <a:rPr lang="pt-PT" sz="1800" smtClean="0">
                <a:latin typeface="Arial" charset="0"/>
              </a:rPr>
              <a:t>no ano em que seja adotado um período de tributação diferente do ano civil</a:t>
            </a: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Pode ser </a:t>
            </a:r>
            <a:r>
              <a:rPr lang="pt-PT" sz="1800" b="1" u="sng" smtClean="0">
                <a:latin typeface="Arial" charset="0"/>
              </a:rPr>
              <a:t>superior</a:t>
            </a:r>
            <a:r>
              <a:rPr lang="pt-PT" sz="1800" smtClean="0">
                <a:latin typeface="Arial" charset="0"/>
              </a:rPr>
              <a:t> a um ano</a:t>
            </a:r>
          </a:p>
          <a:p>
            <a:pPr marL="723900" lvl="1" indent="-266700" eaLnBrk="1" hangingPunct="1">
              <a:spcBef>
                <a:spcPct val="0"/>
              </a:spcBef>
            </a:pPr>
            <a:r>
              <a:rPr lang="pt-PT" sz="1800" smtClean="0">
                <a:latin typeface="Arial" charset="0"/>
              </a:rPr>
              <a:t>quando sociedades em liquidação em que tem a duração correspondente à mesma</a:t>
            </a:r>
          </a:p>
          <a:p>
            <a:pPr marL="723900" lvl="1" indent="-266700" eaLnBrk="1" hangingPunct="1">
              <a:spcBef>
                <a:spcPct val="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</p:txBody>
      </p:sp>
      <p:sp>
        <p:nvSpPr>
          <p:cNvPr id="35842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600"/>
              </a:spcBef>
            </a:pPr>
            <a:r>
              <a:rPr lang="pt-PT" sz="2400"/>
              <a:t>Período de tributação   [Art.º 8.º]</a:t>
            </a:r>
            <a:endParaRPr lang="pt-PT" sz="2400" u="sng"/>
          </a:p>
        </p:txBody>
      </p:sp>
      <p:pic>
        <p:nvPicPr>
          <p:cNvPr id="35843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92241C8F-9BF9-4BC4-931B-B85B9D9B8756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11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5845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549275"/>
            <a:ext cx="8359775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ISENÇÕES</a:t>
            </a:r>
          </a:p>
        </p:txBody>
      </p:sp>
      <p:pic>
        <p:nvPicPr>
          <p:cNvPr id="37890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6D1E5667-F7A2-481E-8BC4-76CDD840FFD1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12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892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Estado, Regiões Autónomas, autarquias locais e outras entidades públicas  [Art.º 9.º]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Pessoas coletivas de utilidade pública administrativa   [Art.º 10.º]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Atividades culturais, recreativas e desportivas   [Art.º 11.º]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Pessoas coletivas e outras entidades de navegação marítima ou aérea não residentes desde que haja isenção recíproca e equivalente a residentes   [Art.º 13.º]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Empreiteiros ou arrematantes, nacionais ou estrangeiros, relativamente aos lucros derivados de obras e trabalhos das infra-estruturas comuns da NATO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endParaRPr lang="pt-PT" sz="1800" smtClean="0">
              <a:latin typeface="Arial" charset="0"/>
            </a:endParaRPr>
          </a:p>
          <a:p>
            <a:pPr marL="177800" indent="-177800" eaLnBrk="1" hangingPunct="1">
              <a:spcBef>
                <a:spcPct val="0"/>
              </a:spcBef>
              <a:buFont typeface="Wingdings" pitchFamily="2" charset="2"/>
              <a:buNone/>
            </a:pPr>
            <a:endParaRPr lang="pt-PT" sz="1800" smtClean="0">
              <a:latin typeface="Arial" charset="0"/>
            </a:endParaRPr>
          </a:p>
          <a:p>
            <a:pPr marL="177800" indent="-177800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pt-PT" sz="1800" smtClean="0">
              <a:latin typeface="Arial" charset="0"/>
            </a:endParaRPr>
          </a:p>
          <a:p>
            <a:pPr marL="177800" indent="-177800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pt-PT" sz="1800" smtClean="0">
              <a:latin typeface="Arial" charset="0"/>
            </a:endParaRPr>
          </a:p>
        </p:txBody>
      </p:sp>
      <p:pic>
        <p:nvPicPr>
          <p:cNvPr id="39938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600"/>
              </a:spcBef>
            </a:pPr>
            <a:r>
              <a:rPr lang="en-US" sz="2400"/>
              <a:t>Isenções   </a:t>
            </a:r>
            <a:r>
              <a:rPr lang="pt-PT" sz="2400"/>
              <a:t>[Art.º 14.º]</a:t>
            </a:r>
          </a:p>
        </p:txBody>
      </p:sp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6ECC4127-6503-4B2C-93B1-676F31B7B186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13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94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  <a:cs typeface="Arial" charset="0"/>
              </a:rPr>
              <a:t>Lucros que uma entidade residente coloque à disposição de entidades residentes noutro Estado-membro da EU que esteja nas mesmas condições   </a:t>
            </a:r>
            <a:r>
              <a:rPr lang="pt-PT" sz="1800" b="1" u="sng" smtClean="0">
                <a:latin typeface="Arial" charset="0"/>
                <a:cs typeface="Arial" charset="0"/>
              </a:rPr>
              <a:t>Condições</a:t>
            </a:r>
          </a:p>
          <a:p>
            <a:pPr marL="531813" lvl="2" indent="-131763" eaLnBrk="1" hangingPunct="1"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ambas as sociedades preencham o estabelecidas no art.º 2.º da Diretiva 2011/96/UE, do Conselho, de 30 de Novembro</a:t>
            </a:r>
          </a:p>
          <a:p>
            <a:pPr marL="531813" lvl="2" indent="-131763" eaLnBrk="1" hangingPunct="1"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a sociedade beneficiária detenha diretamente uma participação no capital da distribuidora não inferior a 10%</a:t>
            </a:r>
          </a:p>
          <a:p>
            <a:pPr marL="531813" lvl="2" indent="-131763" eaLnBrk="1" hangingPunct="1"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a participação tenha permanecido na sua titularidade da empresa beneficiária de modo ininterrupto durante 1 ano</a:t>
            </a: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</p:txBody>
      </p:sp>
      <p:sp>
        <p:nvSpPr>
          <p:cNvPr id="41986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600"/>
              </a:spcBef>
            </a:pPr>
            <a:r>
              <a:rPr lang="en-US" sz="2400"/>
              <a:t>Isenções   </a:t>
            </a:r>
            <a:r>
              <a:rPr lang="pt-PT" sz="2400">
                <a:cs typeface="Arial" charset="0"/>
              </a:rPr>
              <a:t>[Art.º 14.º]</a:t>
            </a:r>
          </a:p>
        </p:txBody>
      </p:sp>
      <p:pic>
        <p:nvPicPr>
          <p:cNvPr id="4198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DAE77F6-B376-4FC2-8BBC-F58F8DA28530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14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98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549275"/>
            <a:ext cx="7561262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DETERMINAÇÃO DA MATÉRIA COLETÁVEL – REGRAS GERAIS</a:t>
            </a:r>
          </a:p>
        </p:txBody>
      </p:sp>
      <p:pic>
        <p:nvPicPr>
          <p:cNvPr id="4403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7334EED7-33C3-4B87-8ED6-FA2BD8B4A118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15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03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</a:rPr>
              <a:t>Método direto</a:t>
            </a:r>
          </a:p>
          <a:p>
            <a:pPr marL="177800" lvl="2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Matéria coletável determinada com base em declaração do sujeito passivo, sem prejuízo do seu controlo pela administração fiscal</a:t>
            </a:r>
          </a:p>
          <a:p>
            <a:pPr marL="177800" lvl="2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</a:rPr>
              <a:t>MC = lucro tributável – prejuízos fiscais – benefícios fiscais</a:t>
            </a:r>
          </a:p>
          <a:p>
            <a:pPr marL="177800" lvl="2" indent="-17780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</a:rPr>
              <a:t>Método indireto</a:t>
            </a:r>
          </a:p>
          <a:p>
            <a:pPr marL="177800" lvl="2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Aplica-se nos casos previstos nos art.ºs 87.º a 89.º da LGT</a:t>
            </a:r>
          </a:p>
          <a:p>
            <a:pPr marL="177800" lvl="2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Sujeitos passivos apresentarem, sem razão justificada, apresentarem prejuízos fiscais durante três anos consecutivos</a:t>
            </a:r>
          </a:p>
          <a:p>
            <a:pPr marL="177800" lvl="2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Impossibilidade de comprovação e quantificação direta e exata da matéria tributável</a:t>
            </a:r>
          </a:p>
          <a:p>
            <a:pPr marL="177800" lvl="2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Indicadores de atividade inferiores aos normais</a:t>
            </a:r>
          </a:p>
          <a:p>
            <a:pPr marL="177800" lvl="2" indent="-177800" algn="ctr" eaLnBrk="1" hangingPunct="1">
              <a:spcBef>
                <a:spcPct val="0"/>
              </a:spcBef>
              <a:buFont typeface="Arial" charset="0"/>
              <a:buNone/>
            </a:pPr>
            <a:endParaRPr lang="pt-PT" sz="1400" smtClean="0">
              <a:latin typeface="Arial" charset="0"/>
            </a:endParaRPr>
          </a:p>
        </p:txBody>
      </p:sp>
      <p:sp>
        <p:nvSpPr>
          <p:cNvPr id="46082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Determinação da matéria colectável   </a:t>
            </a:r>
            <a:r>
              <a:rPr lang="pt-PT" sz="2400"/>
              <a:t>[Art.ºs 15.º e 16.º]</a:t>
            </a:r>
          </a:p>
        </p:txBody>
      </p:sp>
      <p:pic>
        <p:nvPicPr>
          <p:cNvPr id="46083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24B5B215-EB73-4ABB-9460-70C9AA5A7E92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16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6085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</a:rPr>
              <a:t>Corresponde à soma algébrica do resultado líquido do período e das variações patrimoniais positivas e negativas verificadas no mesmo período e não refletidas naquele resultado</a:t>
            </a:r>
          </a:p>
          <a:p>
            <a:pPr marL="631825" lvl="1" indent="-357188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determinados com base na contabilidade – aplicação dos princípios contabilísticos </a:t>
            </a:r>
          </a:p>
          <a:p>
            <a:pPr marL="631825" lvl="1" indent="-357188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</a:rPr>
              <a:t>(NIC, SNC, SNC-PE, NCA, PCES)</a:t>
            </a:r>
          </a:p>
          <a:p>
            <a:pPr marL="631825" lvl="1" indent="-357188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eventualmente corrigidos nos termos do CIRC</a:t>
            </a:r>
          </a:p>
          <a:p>
            <a:pPr marL="631825" lvl="1" indent="-357188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</a:rPr>
              <a:t>     inclusão ou exclusão de determinadas naturezas de rendimentos ou gastos</a:t>
            </a:r>
          </a:p>
          <a:p>
            <a:pPr marL="631825" lvl="1" indent="-357188" algn="ctr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PT" sz="1800" b="1" smtClean="0"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631825" lvl="1" indent="-357188" eaLnBrk="1" hangingPunct="1">
              <a:spcBef>
                <a:spcPct val="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631825" lvl="1" indent="-357188" eaLnBrk="1" hangingPunct="1">
              <a:spcBef>
                <a:spcPct val="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631825" lvl="1" indent="-357188" eaLnBrk="1" hangingPunct="1">
              <a:spcBef>
                <a:spcPct val="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631825" lvl="1" indent="-357188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631825" lvl="1" indent="-357188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631825" lvl="1" indent="-357188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631825" lvl="1" indent="-357188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</p:txBody>
      </p:sp>
      <p:sp>
        <p:nvSpPr>
          <p:cNvPr id="48130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>
              <a:spcBef>
                <a:spcPct val="50000"/>
              </a:spcBef>
            </a:pPr>
            <a:r>
              <a:rPr lang="en-US" sz="2400"/>
              <a:t>Lucro tributável   </a:t>
            </a:r>
            <a:r>
              <a:rPr lang="pt-PT" sz="2400"/>
              <a:t>[Art.º 17.º]</a:t>
            </a:r>
            <a:r>
              <a:rPr lang="en-US" sz="2400"/>
              <a:t> </a:t>
            </a:r>
          </a:p>
        </p:txBody>
      </p:sp>
      <p:pic>
        <p:nvPicPr>
          <p:cNvPr id="48131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6D10C0A5-206A-476D-AA7C-12DF1D6EF9B0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17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8133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77838" y="1684338"/>
          <a:ext cx="8229600" cy="3994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99269"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</a:tbl>
          </a:graphicData>
        </a:graphic>
      </p:graphicFrame>
      <p:graphicFrame>
        <p:nvGraphicFramePr>
          <p:cNvPr id="339032" name="Group 88"/>
          <p:cNvGraphicFramePr>
            <a:graphicFrameLocks noGrp="1"/>
          </p:cNvGraphicFramePr>
          <p:nvPr/>
        </p:nvGraphicFramePr>
        <p:xfrm>
          <a:off x="468313" y="1196975"/>
          <a:ext cx="8175625" cy="5029200"/>
        </p:xfrm>
        <a:graphic>
          <a:graphicData uri="http://schemas.openxmlformats.org/drawingml/2006/table">
            <a:tbl>
              <a:tblPr/>
              <a:tblGrid>
                <a:gridCol w="590550"/>
                <a:gridCol w="849312"/>
                <a:gridCol w="6735763"/>
              </a:tblGrid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Resultado líquido do período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(+/-)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Variações patrimoniais (positivas e/ou negativas)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Acréscimos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Deduções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Lucro tributável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Benefícios fiscais + Prejuízos fiscais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Matéria coletável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Coleta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Deduções (Dupla tributação internacional + Benefícios fiscais + PEC)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IRC liquidado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Retenções na fonte + Pagamentos por conta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IRC a pagar ou a recuperar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Derramas – PAC + Tributações autónomas + Juros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a pagar ou a recuperar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5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Cálculo do IRC</a:t>
            </a:r>
          </a:p>
        </p:txBody>
      </p:sp>
      <p:pic>
        <p:nvPicPr>
          <p:cNvPr id="5025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F1EE4FC-F7D2-411B-B4EB-D56C898FB54F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18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25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ângulo 9"/>
          <p:cNvSpPr>
            <a:spLocks noChangeArrowheads="1"/>
          </p:cNvSpPr>
          <p:nvPr/>
        </p:nvSpPr>
        <p:spPr bwMode="auto">
          <a:xfrm>
            <a:off x="436563" y="1460500"/>
            <a:ext cx="82835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723900" algn="l"/>
              </a:tabLst>
            </a:pPr>
            <a:r>
              <a:rPr lang="pt-PT" b="1"/>
              <a:t>O lucro é determinado com base na contabilidade </a:t>
            </a:r>
          </a:p>
          <a:p>
            <a:pPr marL="723900" lvl="1" indent="-192088">
              <a:spcBef>
                <a:spcPts val="1200"/>
              </a:spcBef>
              <a:buFont typeface="Wingdings" pitchFamily="2" charset="2"/>
              <a:buNone/>
              <a:tabLst>
                <a:tab pos="723900" algn="l"/>
              </a:tabLst>
            </a:pPr>
            <a:r>
              <a:rPr lang="pt-PT"/>
              <a:t>   O </a:t>
            </a:r>
            <a:r>
              <a:rPr lang="pt-PT" b="1"/>
              <a:t>lucro</a:t>
            </a:r>
            <a:r>
              <a:rPr lang="pt-PT"/>
              <a:t> consiste na diferença entre o património líquido no fim e no início do período de tributação com as correções fiscais devidas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  <a:tabLst>
                <a:tab pos="723900" algn="l"/>
              </a:tabLst>
            </a:pPr>
            <a:r>
              <a:rPr lang="pt-PT" b="1"/>
              <a:t>A contabilidade deve</a:t>
            </a:r>
            <a:endParaRPr lang="pt-PT"/>
          </a:p>
          <a:p>
            <a:pPr marL="723900" lvl="1" indent="-192088">
              <a:spcBef>
                <a:spcPts val="1200"/>
              </a:spcBef>
              <a:buFont typeface="Arial" charset="0"/>
              <a:buChar char="–"/>
              <a:tabLst>
                <a:tab pos="723900" algn="l"/>
              </a:tabLst>
            </a:pPr>
            <a:r>
              <a:rPr lang="pt-PT"/>
              <a:t>ser organizada de modo a que os resultados das operações e variações patrimoniais sujeitas ao regime geral do IRC possam claramente distinguir-se dos das restantes</a:t>
            </a:r>
          </a:p>
          <a:p>
            <a:pPr marL="723900" lvl="1" indent="-192088">
              <a:spcBef>
                <a:spcPts val="1200"/>
              </a:spcBef>
              <a:buFont typeface="Arial" charset="0"/>
              <a:buChar char="–"/>
              <a:tabLst>
                <a:tab pos="723900" algn="l"/>
              </a:tabLst>
            </a:pPr>
            <a:r>
              <a:rPr lang="pt-PT"/>
              <a:t>refletir todas as operações realizadas pelo sujeito passivo</a:t>
            </a:r>
          </a:p>
          <a:p>
            <a:pPr marL="723900" lvl="1" indent="-192088">
              <a:spcBef>
                <a:spcPts val="1200"/>
              </a:spcBef>
              <a:buFont typeface="Arial" charset="0"/>
              <a:buChar char="–"/>
              <a:tabLst>
                <a:tab pos="723900" algn="l"/>
              </a:tabLst>
            </a:pPr>
            <a:r>
              <a:rPr lang="pt-PT"/>
              <a:t>estar organizada de acordo com a normalização contabilística</a:t>
            </a:r>
          </a:p>
          <a:p>
            <a:pPr marL="723900" lvl="1" indent="-192088">
              <a:buFont typeface="Wingdings" pitchFamily="2" charset="2"/>
              <a:buChar char="§"/>
              <a:tabLst>
                <a:tab pos="723900" algn="l"/>
              </a:tabLst>
            </a:pPr>
            <a:endParaRPr lang="pt-PT"/>
          </a:p>
        </p:txBody>
      </p:sp>
      <p:sp>
        <p:nvSpPr>
          <p:cNvPr id="5222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Ligação à contabilidade   </a:t>
            </a:r>
            <a:r>
              <a:rPr lang="pt-PT" sz="2400"/>
              <a:t>[Art.º 17.º]</a:t>
            </a:r>
            <a:r>
              <a:rPr lang="en-US" sz="2400"/>
              <a:t> </a:t>
            </a:r>
          </a:p>
        </p:txBody>
      </p:sp>
      <p:pic>
        <p:nvPicPr>
          <p:cNvPr id="5222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3D71D6AB-8445-428D-BA97-0619CA0B0BEC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19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222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549275"/>
            <a:ext cx="8359775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CARATERIZAÇÃO GERAL</a:t>
            </a:r>
          </a:p>
        </p:txBody>
      </p:sp>
      <p:pic>
        <p:nvPicPr>
          <p:cNvPr id="17410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9CFE1116-6252-4147-8272-EDC3E79DB1EC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412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ângulo 9"/>
          <p:cNvSpPr>
            <a:spLocks noChangeArrowheads="1"/>
          </p:cNvSpPr>
          <p:nvPr/>
        </p:nvSpPr>
        <p:spPr bwMode="auto">
          <a:xfrm>
            <a:off x="450850" y="1528763"/>
            <a:ext cx="8269288" cy="302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pt-PT" b="1"/>
              <a:t>Regime de periodização económica ou do acréscimo</a:t>
            </a:r>
            <a:endParaRPr lang="pt-PT"/>
          </a:p>
          <a:p>
            <a:pPr marL="450850" lvl="1">
              <a:spcBef>
                <a:spcPts val="1200"/>
              </a:spcBef>
            </a:pPr>
            <a:r>
              <a:rPr lang="pt-PT"/>
              <a:t>rendimentos e gastos são imputáveis ao período de tributação em que sejam obtidos ou suportados, independentemente do seu recebimento ou pagamento</a:t>
            </a:r>
          </a:p>
          <a:p>
            <a:pPr>
              <a:spcBef>
                <a:spcPts val="1200"/>
              </a:spcBef>
              <a:buFont typeface="Wingdings" pitchFamily="2" charset="2"/>
              <a:buChar char="§"/>
            </a:pPr>
            <a:r>
              <a:rPr lang="pt-PT" b="1"/>
              <a:t>Componentes positivas ou negativas de períodos anteriores </a:t>
            </a:r>
          </a:p>
          <a:p>
            <a:pPr marL="450850" lvl="1">
              <a:spcBef>
                <a:spcPts val="1200"/>
              </a:spcBef>
            </a:pPr>
            <a:r>
              <a:rPr lang="pt-PT"/>
              <a:t>só são aceites quando na data do encerramento das contas fossem imprevisíveis ou manifestamente desconhecidas</a:t>
            </a:r>
          </a:p>
          <a:p>
            <a:endParaRPr lang="pt-PT"/>
          </a:p>
          <a:p>
            <a:endParaRPr lang="pt-PT" b="1"/>
          </a:p>
        </p:txBody>
      </p:sp>
      <p:sp>
        <p:nvSpPr>
          <p:cNvPr id="54274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</a:pPr>
            <a:r>
              <a:rPr lang="pt-PT" sz="2400"/>
              <a:t>Periodização do lucro tributável    [Art.º 18.º]</a:t>
            </a:r>
            <a:endParaRPr lang="pt-PT" sz="2400" u="sng"/>
          </a:p>
        </p:txBody>
      </p:sp>
      <p:pic>
        <p:nvPicPr>
          <p:cNvPr id="54275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4EE3E77-6F8C-4FE1-B974-940862B749AF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20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27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r>
              <a:rPr lang="pt-PT" sz="1800" b="1" smtClean="0">
                <a:latin typeface="Arial" charset="0"/>
              </a:rPr>
              <a:t>Réditos e gastos</a:t>
            </a:r>
            <a:r>
              <a:rPr lang="pt-PT" sz="1800" smtClean="0">
                <a:latin typeface="Arial" charset="0"/>
              </a:rPr>
              <a:t> consideram-se realizados </a:t>
            </a:r>
            <a:r>
              <a:rPr lang="pt-PT" sz="1800" u="sng" smtClean="0">
                <a:latin typeface="Arial" charset="0"/>
              </a:rPr>
              <a:t>pelo valor nominal da contraprestação</a:t>
            </a:r>
          </a:p>
          <a:p>
            <a:pPr marL="179388" lvl="1" indent="-179388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nas vendas – na data de entrega, expedição ou transferência</a:t>
            </a:r>
          </a:p>
          <a:p>
            <a:pPr marL="179388" lvl="1" indent="-179388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nas prestações de serviços – na data em que o serviço é concluído</a:t>
            </a:r>
          </a:p>
          <a:p>
            <a:pPr marL="179388" lvl="1" indent="-179388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não se tomam em consideração eventuais cláusulas de reserva de propriedade</a:t>
            </a: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endParaRPr lang="pt-PT" sz="1800" u="sng" smtClean="0">
              <a:latin typeface="Arial" charset="0"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</p:txBody>
      </p:sp>
      <p:sp>
        <p:nvSpPr>
          <p:cNvPr id="56322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</a:pPr>
            <a:r>
              <a:rPr lang="pt-PT" sz="2400"/>
              <a:t>Periodização do lucro tributável    [Art.º 18.º]</a:t>
            </a:r>
            <a:endParaRPr lang="pt-PT" sz="2400" u="sng"/>
          </a:p>
        </p:txBody>
      </p:sp>
      <p:pic>
        <p:nvPicPr>
          <p:cNvPr id="56323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E5A640A-EC1C-49F9-A847-53761D173598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21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325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lang="pt-PT" sz="1800" b="1" u="sng" dirty="0" smtClean="0">
                <a:latin typeface="Arial" charset="0"/>
              </a:rPr>
              <a:t>Não concorrem </a:t>
            </a:r>
            <a:r>
              <a:rPr lang="pt-PT" sz="1800" dirty="0" smtClean="0">
                <a:latin typeface="Arial" charset="0"/>
              </a:rPr>
              <a:t>para a determinação do lucro tributável</a:t>
            </a:r>
          </a:p>
          <a:p>
            <a:pPr marL="57150" lvl="1" indent="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charset="0"/>
              </a:rPr>
              <a:t>a aplicação do </a:t>
            </a:r>
            <a:r>
              <a:rPr lang="pt-PT" sz="1800" b="1" dirty="0" smtClean="0">
                <a:latin typeface="Arial" charset="0"/>
              </a:rPr>
              <a:t>método da equivalência patrimonial</a:t>
            </a:r>
          </a:p>
          <a:p>
            <a:pPr marL="620713" lvl="2" indent="-177800" eaLnBrk="1" hangingPunct="1">
              <a:spcBef>
                <a:spcPts val="600"/>
              </a:spcBef>
              <a:buFont typeface="Arial" charset="0"/>
              <a:buChar char="−"/>
              <a:defRPr/>
            </a:pPr>
            <a:r>
              <a:rPr lang="pt-PT" sz="1800" dirty="0" smtClean="0">
                <a:latin typeface="Arial" charset="0"/>
              </a:rPr>
              <a:t>os rendimentos provenientes dos lucros distribuídos são reconhecidos no período de tributação em que se reconhece o direito aos mesmos </a:t>
            </a:r>
          </a:p>
          <a:p>
            <a:pPr marL="227013" lvl="1" indent="-1698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charset="0"/>
              </a:rPr>
              <a:t>os ajustamentos decorrentes da </a:t>
            </a:r>
            <a:r>
              <a:rPr lang="pt-PT" sz="1800" b="1" dirty="0" smtClean="0">
                <a:latin typeface="Arial" charset="0"/>
              </a:rPr>
              <a:t>aplicação do justo valor</a:t>
            </a:r>
            <a:r>
              <a:rPr lang="pt-PT" sz="1800" dirty="0" smtClean="0">
                <a:latin typeface="Arial" charset="0"/>
              </a:rPr>
              <a:t>, exceto</a:t>
            </a:r>
          </a:p>
          <a:p>
            <a:pPr marL="627063" lvl="2" indent="-169863" eaLnBrk="1" hangingPunct="1">
              <a:spcBef>
                <a:spcPts val="600"/>
              </a:spcBef>
              <a:buFont typeface="Arial" charset="0"/>
              <a:buChar char="−"/>
              <a:defRPr/>
            </a:pPr>
            <a:r>
              <a:rPr lang="pt-PT" sz="1800" dirty="0" smtClean="0">
                <a:latin typeface="Arial" charset="0"/>
              </a:rPr>
              <a:t>se respeitarem a instrumentos financeiros e preencherem cumulativamente as seguintes condições</a:t>
            </a:r>
          </a:p>
          <a:p>
            <a:pPr marL="1084263" lvl="3" indent="-169863" eaLnBrk="1" hangingPunct="1">
              <a:spcBef>
                <a:spcPts val="600"/>
              </a:spcBef>
              <a:buFont typeface="Arial" charset="0"/>
              <a:buChar char="→"/>
              <a:defRPr/>
            </a:pPr>
            <a:r>
              <a:rPr lang="pt-PT" sz="1800" dirty="0" smtClean="0">
                <a:latin typeface="Arial" charset="0"/>
              </a:rPr>
              <a:t>reconhecidos pelo justo valor através de resultados</a:t>
            </a:r>
          </a:p>
          <a:p>
            <a:pPr marL="1084263" lvl="3" indent="-169863" eaLnBrk="1" hangingPunct="1">
              <a:spcBef>
                <a:spcPts val="600"/>
              </a:spcBef>
              <a:buFont typeface="Arial" charset="0"/>
              <a:buChar char="→"/>
              <a:defRPr/>
            </a:pPr>
            <a:r>
              <a:rPr lang="pt-PT" sz="1800" dirty="0" smtClean="0">
                <a:latin typeface="Arial" charset="0"/>
              </a:rPr>
              <a:t>tenham um preço formado num mercado regulamentado</a:t>
            </a:r>
          </a:p>
          <a:p>
            <a:pPr marL="1084263" lvl="3" indent="-169863" eaLnBrk="1" hangingPunct="1">
              <a:spcBef>
                <a:spcPts val="600"/>
              </a:spcBef>
              <a:buFont typeface="Arial" charset="0"/>
              <a:buChar char="→"/>
              <a:defRPr/>
            </a:pPr>
            <a:r>
              <a:rPr lang="pt-PT" sz="1800" dirty="0" smtClean="0">
                <a:latin typeface="Arial" charset="0"/>
              </a:rPr>
              <a:t>o sujeito passivo não detenha, direta ou indiretamente, uma participação no capital superior a 5% do respetivo capital social</a:t>
            </a:r>
          </a:p>
          <a:p>
            <a:pPr marL="627063" lvl="2" indent="-169863" eaLnBrk="1" hangingPunct="1">
              <a:spcBef>
                <a:spcPts val="600"/>
              </a:spcBef>
              <a:buFont typeface="Arial" charset="0"/>
              <a:buChar char="−"/>
              <a:defRPr/>
            </a:pPr>
            <a:r>
              <a:rPr lang="pt-PT" sz="1800" dirty="0" smtClean="0">
                <a:latin typeface="Arial" charset="0"/>
              </a:rPr>
              <a:t>se tal se encontrar expressamente no Código</a:t>
            </a:r>
          </a:p>
          <a:p>
            <a:pPr marL="1077913" lvl="3" indent="-177800" eaLnBrk="1" hangingPunct="1">
              <a:spcBef>
                <a:spcPts val="600"/>
              </a:spcBef>
              <a:buFont typeface="Arial" charset="0"/>
              <a:buChar char="−"/>
              <a:defRPr/>
            </a:pPr>
            <a:endParaRPr lang="pt-PT" sz="1800" dirty="0" smtClean="0">
              <a:latin typeface="Arial" charset="0"/>
            </a:endParaRPr>
          </a:p>
          <a:p>
            <a:pPr marL="177800" indent="-177800" eaLnBrk="1" hangingPunct="1">
              <a:spcBef>
                <a:spcPts val="600"/>
              </a:spcBef>
              <a:buFont typeface="Arial" charset="0"/>
              <a:buNone/>
              <a:defRPr/>
            </a:pPr>
            <a:endParaRPr lang="pt-PT" sz="1800" dirty="0" smtClean="0">
              <a:latin typeface="Arial" charset="0"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  <a:defRPr/>
            </a:pPr>
            <a:endParaRPr lang="pt-PT" sz="1800" dirty="0" smtClean="0">
              <a:latin typeface="Arial" charset="0"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  <a:defRPr/>
            </a:pPr>
            <a:endParaRPr lang="pt-PT" sz="1800" dirty="0" smtClean="0">
              <a:latin typeface="Arial" charset="0"/>
            </a:endParaRPr>
          </a:p>
        </p:txBody>
      </p:sp>
      <p:sp>
        <p:nvSpPr>
          <p:cNvPr id="58370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</a:pPr>
            <a:r>
              <a:rPr lang="pt-PT" sz="2400"/>
              <a:t>Periodização do lucro tributável    [Art.º 18.º]</a:t>
            </a:r>
            <a:endParaRPr lang="pt-PT" sz="2400" u="sng"/>
          </a:p>
        </p:txBody>
      </p:sp>
      <p:pic>
        <p:nvPicPr>
          <p:cNvPr id="58371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92231C0F-06CB-4346-A296-423F661272F1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22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8373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177800" indent="-177800" eaLnBrk="1" hangingPunct="1">
              <a:spcBef>
                <a:spcPts val="1200"/>
              </a:spcBef>
              <a:buFont typeface="Arial" charset="0"/>
              <a:buNone/>
            </a:pPr>
            <a:r>
              <a:rPr lang="pt-PT" sz="1800" b="1" u="sng" smtClean="0">
                <a:latin typeface="Arial" charset="0"/>
              </a:rPr>
              <a:t>Concorrem</a:t>
            </a:r>
            <a:r>
              <a:rPr lang="pt-PT" sz="1800" smtClean="0">
                <a:latin typeface="Arial" charset="0"/>
              </a:rPr>
              <a:t> para a determinação do lucro tributável</a:t>
            </a:r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os pagamentos aos trabalhadores com base em ações </a:t>
            </a:r>
            <a:r>
              <a:rPr lang="pt-PT" sz="1800" i="1" smtClean="0">
                <a:latin typeface="Arial" charset="0"/>
              </a:rPr>
              <a:t>(stock options)</a:t>
            </a:r>
            <a:r>
              <a:rPr lang="pt-PT" sz="1800" smtClean="0">
                <a:latin typeface="Arial" charset="0"/>
              </a:rPr>
              <a:t> – apenas nos períodos de tributação em que em que os direitos ou opções sejam exercidos</a:t>
            </a:r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os gastos relativos a cessação de emprego e benefícios de reforma e outros pós-emprego – apenas quando sejam pagos ou colocados à disposição</a:t>
            </a:r>
          </a:p>
          <a:p>
            <a:pPr marL="177800" indent="-177800" eaLnBrk="1" hangingPunct="1">
              <a:spcBef>
                <a:spcPts val="12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marL="177800" indent="-177800" eaLnBrk="1" hangingPunct="1">
              <a:spcBef>
                <a:spcPts val="12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</p:txBody>
      </p:sp>
      <p:sp>
        <p:nvSpPr>
          <p:cNvPr id="60418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</a:pPr>
            <a:r>
              <a:rPr lang="pt-PT" sz="2400"/>
              <a:t>Periodização do lucro tributável    [Art.º 18.º]</a:t>
            </a:r>
            <a:endParaRPr lang="pt-PT" sz="2400" u="sng"/>
          </a:p>
        </p:txBody>
      </p:sp>
      <p:pic>
        <p:nvPicPr>
          <p:cNvPr id="6041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CAC673E3-63E4-4B49-825C-9626A85B02CA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23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042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  <a:cs typeface="Arial" charset="0"/>
              </a:rPr>
              <a:t>São os resultantes de operações de qualquer natureza em consequência de uma ação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normal 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ocasional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básica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meramente acessória</a:t>
            </a:r>
          </a:p>
          <a:p>
            <a:pPr marL="577850" lvl="1" indent="-17780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pt-PT" smtClean="0"/>
          </a:p>
        </p:txBody>
      </p:sp>
      <p:sp>
        <p:nvSpPr>
          <p:cNvPr id="6246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>
                <a:cs typeface="Arial" charset="0"/>
              </a:rPr>
              <a:t>Rendimentos   </a:t>
            </a:r>
            <a:r>
              <a:rPr lang="pt-PT" sz="2400"/>
              <a:t>[Art.º 20.º]</a:t>
            </a:r>
            <a:endParaRPr lang="pt-PT" sz="2400">
              <a:cs typeface="Arial" charset="0"/>
            </a:endParaRPr>
          </a:p>
        </p:txBody>
      </p:sp>
      <p:pic>
        <p:nvPicPr>
          <p:cNvPr id="6246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FBD2F83-B667-4C25-92CF-D44868F4411D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24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46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São considerados </a:t>
            </a:r>
            <a:r>
              <a:rPr lang="pt-PT" sz="1800" b="1" u="sng" smtClean="0">
                <a:latin typeface="Arial" charset="0"/>
                <a:cs typeface="Arial" charset="0"/>
              </a:rPr>
              <a:t>rendimentos</a:t>
            </a:r>
            <a:r>
              <a:rPr lang="pt-PT" sz="1800" u="sng" smtClean="0">
                <a:latin typeface="Arial" charset="0"/>
                <a:cs typeface="Arial" charset="0"/>
              </a:rPr>
              <a:t>, nomeadamente</a:t>
            </a:r>
            <a:r>
              <a:rPr lang="pt-PT" sz="1800" smtClean="0">
                <a:latin typeface="Arial" charset="0"/>
                <a:cs typeface="Arial" charset="0"/>
              </a:rPr>
              <a:t>      </a:t>
            </a:r>
            <a:endParaRPr lang="pt-PT" sz="1800" u="sng" smtClean="0">
              <a:latin typeface="Arial" charset="0"/>
              <a:cs typeface="Arial" charset="0"/>
            </a:endParaRPr>
          </a:p>
          <a:p>
            <a:pPr marL="723900" lvl="1" indent="-3683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Vendas ou prestações de serviços, descontos, bónus e abatimentos, comissões e corretagens</a:t>
            </a:r>
          </a:p>
          <a:p>
            <a:pPr marL="723900" lvl="1" indent="-3683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Rendimentos de imóveis</a:t>
            </a:r>
          </a:p>
          <a:p>
            <a:pPr marL="723900" lvl="1" indent="-3683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De natureza financeira</a:t>
            </a:r>
          </a:p>
          <a:p>
            <a:pPr marL="723900" lvl="1" indent="-3683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De propriedade industrial ou outros análogos</a:t>
            </a:r>
          </a:p>
          <a:p>
            <a:pPr marL="723900" lvl="1" indent="-3683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Prestações de serviços de carácter científico e técnico</a:t>
            </a:r>
          </a:p>
          <a:p>
            <a:pPr marL="723900" lvl="1" indent="-3683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Rendimentos da aplicação do modelo do justo valor em instrumentos financeiros e ativos biológicos consumíveis</a:t>
            </a:r>
          </a:p>
          <a:p>
            <a:pPr marL="723900" lvl="1" indent="-3683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Mais-valias realizadas</a:t>
            </a:r>
          </a:p>
          <a:p>
            <a:pPr marL="723900" lvl="1" indent="-3683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Indemnizações auferidas seja a que título for</a:t>
            </a:r>
          </a:p>
          <a:p>
            <a:pPr marL="723900" lvl="1" indent="-3683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Subsídios à exploração</a:t>
            </a:r>
          </a:p>
        </p:txBody>
      </p:sp>
      <p:sp>
        <p:nvSpPr>
          <p:cNvPr id="64514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>
                <a:cs typeface="Arial" charset="0"/>
              </a:rPr>
              <a:t>Rendimentos    </a:t>
            </a:r>
            <a:r>
              <a:rPr lang="pt-PT" sz="2400"/>
              <a:t>[Art.º 20.º]</a:t>
            </a:r>
            <a:r>
              <a:rPr lang="pt-PT" sz="2400">
                <a:cs typeface="Arial" charset="0"/>
              </a:rPr>
              <a:t> </a:t>
            </a:r>
          </a:p>
        </p:txBody>
      </p:sp>
      <p:pic>
        <p:nvPicPr>
          <p:cNvPr id="64515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F944E092-ABC1-43AA-A9EC-FF307A53E102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25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451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arredondado 10"/>
          <p:cNvSpPr/>
          <p:nvPr/>
        </p:nvSpPr>
        <p:spPr>
          <a:xfrm>
            <a:off x="314325" y="1487488"/>
            <a:ext cx="1404938" cy="42862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Inclusão no lucro tributável</a:t>
            </a:r>
          </a:p>
        </p:txBody>
      </p:sp>
      <p:sp>
        <p:nvSpPr>
          <p:cNvPr id="12" name="Rectângulo arredondado 11"/>
          <p:cNvSpPr/>
          <p:nvPr/>
        </p:nvSpPr>
        <p:spPr>
          <a:xfrm>
            <a:off x="1855788" y="1503363"/>
            <a:ext cx="1787525" cy="19907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Quando respeitem a </a:t>
            </a:r>
            <a:r>
              <a:rPr lang="pt-PT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ativos depreciáveis</a:t>
            </a:r>
          </a:p>
        </p:txBody>
      </p:sp>
      <p:sp>
        <p:nvSpPr>
          <p:cNvPr id="14" name="Rectângulo arredondado 13"/>
          <p:cNvSpPr/>
          <p:nvPr/>
        </p:nvSpPr>
        <p:spPr>
          <a:xfrm>
            <a:off x="1862138" y="3630613"/>
            <a:ext cx="1795462" cy="21431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Quando respeitem a ativos </a:t>
            </a:r>
          </a:p>
          <a:p>
            <a:pPr algn="ctr">
              <a:defRPr/>
            </a:pPr>
            <a:r>
              <a:rPr lang="pt-PT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não depreciáveis</a:t>
            </a:r>
          </a:p>
        </p:txBody>
      </p:sp>
      <p:sp>
        <p:nvSpPr>
          <p:cNvPr id="16" name="Rectângulo arredondado 15"/>
          <p:cNvSpPr/>
          <p:nvPr/>
        </p:nvSpPr>
        <p:spPr>
          <a:xfrm>
            <a:off x="3779838" y="1514475"/>
            <a:ext cx="5145087" cy="19383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uma parte do subsídio na </a:t>
            </a:r>
            <a:r>
              <a:rPr lang="pt-PT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mesma proporção da depreciação</a:t>
            </a: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ou amortização calculada sobre o valor de aquisição ou de produção</a:t>
            </a:r>
          </a:p>
        </p:txBody>
      </p:sp>
      <p:sp>
        <p:nvSpPr>
          <p:cNvPr id="15" name="Rectângulo arredondado 14"/>
          <p:cNvSpPr/>
          <p:nvPr/>
        </p:nvSpPr>
        <p:spPr>
          <a:xfrm>
            <a:off x="3794125" y="3616325"/>
            <a:ext cx="5146675" cy="21447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</a:t>
            </a:r>
            <a:r>
              <a:rPr lang="pt-PT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frações iguais </a:t>
            </a: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durante os períodos de tributação em que os bens sejam inalienáveis ou durante 10 anos nos restantes casos</a:t>
            </a:r>
          </a:p>
        </p:txBody>
      </p:sp>
      <p:sp>
        <p:nvSpPr>
          <p:cNvPr id="6656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Subsídios relacionados com ativos não correntes  </a:t>
            </a:r>
            <a:r>
              <a:rPr lang="pt-PT" sz="2400"/>
              <a:t>[Art.º 22.º]</a:t>
            </a:r>
            <a:endParaRPr lang="en-US" sz="2400"/>
          </a:p>
        </p:txBody>
      </p:sp>
      <p:pic>
        <p:nvPicPr>
          <p:cNvPr id="6656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1F471E9C-2756-4711-AF8A-661C5E11AB4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26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656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466137" cy="43576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Consideram-se </a:t>
            </a:r>
            <a:r>
              <a:rPr lang="pt-PT" sz="1800" b="1" u="sng" dirty="0" smtClean="0">
                <a:latin typeface="Arial" pitchFamily="34" charset="0"/>
                <a:cs typeface="Arial" pitchFamily="34" charset="0"/>
              </a:rPr>
              <a:t>gastos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 os que </a:t>
            </a:r>
          </a:p>
          <a:p>
            <a:pPr marL="577850" lvl="1" indent="-17780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comprovadamente </a:t>
            </a:r>
          </a:p>
          <a:p>
            <a:pPr marL="577850" lvl="1" indent="-17780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sejam indispensáveis para </a:t>
            </a:r>
          </a:p>
          <a:p>
            <a:pPr lvl="2" eaLnBrk="1" hangingPunct="1">
              <a:spcBef>
                <a:spcPts val="1200"/>
              </a:spcBef>
              <a:buFont typeface="Arial" charset="0"/>
              <a:buChar char="–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a realização dos rendimentos sujeitos a imposto </a:t>
            </a:r>
          </a:p>
          <a:p>
            <a:pPr marL="914400" lvl="2" indent="0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pt-PT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   ou </a:t>
            </a:r>
          </a:p>
          <a:p>
            <a:pPr lvl="2" eaLnBrk="1" hangingPunct="1">
              <a:spcBef>
                <a:spcPts val="1200"/>
              </a:spcBef>
              <a:buFont typeface="Arial" charset="0"/>
              <a:buChar char="–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para a manutenção da fonte produtora</a:t>
            </a:r>
          </a:p>
        </p:txBody>
      </p:sp>
      <p:sp>
        <p:nvSpPr>
          <p:cNvPr id="68610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Gastos   </a:t>
            </a:r>
            <a:r>
              <a:rPr lang="pt-PT" sz="2400"/>
              <a:t>[Art.º 23.º]</a:t>
            </a:r>
            <a:endParaRPr lang="en-US" sz="2400"/>
          </a:p>
        </p:txBody>
      </p:sp>
      <p:pic>
        <p:nvPicPr>
          <p:cNvPr id="68611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3D5A0447-CD5E-404F-90BD-C27C0E59684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27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8613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469312" cy="43005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  <a:cs typeface="Arial" charset="0"/>
              </a:rPr>
              <a:t>Cláusula geral – define as regras gerais </a:t>
            </a:r>
          </a:p>
          <a:p>
            <a:pPr marL="577850" lvl="1" indent="-1778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Comprovação (ligação com deveres acessórios)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prova da efetiva realização – natureza, origem e finalidade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exigência de comprovação documental 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registo contabilístico</a:t>
            </a:r>
          </a:p>
          <a:p>
            <a:pPr marL="577850" lvl="1" indent="-1778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Indispensabilidade 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apreciação como ato de gestão em função do concreto objeto societário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livre de um juízo subjetivo</a:t>
            </a:r>
          </a:p>
          <a:p>
            <a:pPr marL="577850" lvl="1" indent="-177800"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Ligação aos ganhos sujeitos a imposto (simetria)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apresentação de resultados separados</a:t>
            </a:r>
          </a:p>
          <a:p>
            <a:pPr lvl="2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imputação temporal das componentes do lucro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</a:pPr>
            <a:endParaRPr lang="pt-PT" sz="2400" smtClean="0"/>
          </a:p>
        </p:txBody>
      </p:sp>
      <p:sp>
        <p:nvSpPr>
          <p:cNvPr id="70658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Gastos   </a:t>
            </a:r>
            <a:r>
              <a:rPr lang="pt-PT" sz="2400"/>
              <a:t>[Art.º 23.º]</a:t>
            </a:r>
            <a:endParaRPr lang="en-US" sz="2400"/>
          </a:p>
        </p:txBody>
      </p:sp>
      <p:pic>
        <p:nvPicPr>
          <p:cNvPr id="7065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77C5628-319E-4E54-8B71-4359EFD18786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28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066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353425" cy="4429125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b="1" smtClean="0">
                <a:latin typeface="Arial" charset="0"/>
                <a:cs typeface="Arial" charset="0"/>
              </a:rPr>
              <a:t>Despesas não documentadas</a:t>
            </a:r>
          </a:p>
          <a:p>
            <a:pPr marL="627063" lvl="1" indent="-227013" eaLnBrk="1" hangingPunct="1"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qualificam-se quando não existe suporte documental que contenha qualquer elemento que permita identificar a operação a que se refere – não é revelado quem foi o beneficiário da quantia nem a natureza da operação a que se refere o gasto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b="1" smtClean="0">
                <a:latin typeface="Arial" charset="0"/>
                <a:cs typeface="Arial" charset="0"/>
              </a:rPr>
              <a:t>Despesas não devidamente documentadas</a:t>
            </a:r>
          </a:p>
          <a:p>
            <a:pPr marL="627063" lvl="1" indent="-227013" eaLnBrk="1" hangingPunct="1"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qualificam-se quando o suporte documental, embora exista e identifique a operação (comprovação) e os respetivos beneficiários, não contém todos os formalismos exigidos pelas normas fiscais que assegurem que o gasto foi efetivamente suportado pelo sujeito passivo</a:t>
            </a:r>
          </a:p>
        </p:txBody>
      </p:sp>
      <p:sp>
        <p:nvSpPr>
          <p:cNvPr id="7270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Gastos   </a:t>
            </a:r>
            <a:r>
              <a:rPr lang="pt-PT" sz="2400"/>
              <a:t>[Art.º 23.º]</a:t>
            </a:r>
            <a:endParaRPr lang="en-US" sz="2400"/>
          </a:p>
        </p:txBody>
      </p:sp>
      <p:pic>
        <p:nvPicPr>
          <p:cNvPr id="7270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A4BF1CE1-26C2-4C43-BECA-BD756AE8A131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29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70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84313"/>
            <a:ext cx="8116888" cy="4549775"/>
          </a:xfrm>
        </p:spPr>
        <p:txBody>
          <a:bodyPr/>
          <a:lstStyle/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Encontra-se regulado pelo DL 442-B/88, de 30 de Novembro, tendo entrado em vigor em 1 de Janeiro de 1989</a:t>
            </a:r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Incide sobre a capacidade contributiva direta das sociedades - a tributação das empresas incide fundamentalmente sobre o seu rendimento real - Constituição da República Portuguesa, art.º 104.º, n.º 2</a:t>
            </a:r>
          </a:p>
          <a:p>
            <a:pPr marL="177800" lvl="1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O ponto de partida para a definição da incidência subjetiva é o atributo da personalidade jurídica</a:t>
            </a:r>
          </a:p>
          <a:p>
            <a:pPr marL="177800" lvl="1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É um imposto real e periódico</a:t>
            </a:r>
          </a:p>
          <a:p>
            <a:pPr marL="177800" lvl="1" indent="-177800" eaLnBrk="1" hangingPunct="1">
              <a:spcBef>
                <a:spcPts val="12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</p:txBody>
      </p:sp>
      <p:sp>
        <p:nvSpPr>
          <p:cNvPr id="19458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IRC - caraterização geral</a:t>
            </a:r>
          </a:p>
        </p:txBody>
      </p:sp>
      <p:pic>
        <p:nvPicPr>
          <p:cNvPr id="1945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DC9DCAD6-F19A-4CAC-BFD1-FA037B31CE18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46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469312" cy="430053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  <a:cs typeface="Arial" charset="0"/>
              </a:rPr>
              <a:t>São considerados gastos, </a:t>
            </a:r>
            <a:r>
              <a:rPr lang="pt-PT" sz="1800" b="1" u="sng" smtClean="0">
                <a:latin typeface="Arial" charset="0"/>
                <a:cs typeface="Arial" charset="0"/>
              </a:rPr>
              <a:t>nomeadamente</a:t>
            </a:r>
            <a:r>
              <a:rPr lang="pt-PT" sz="1800" smtClean="0">
                <a:latin typeface="Arial" charset="0"/>
                <a:cs typeface="Arial" charset="0"/>
              </a:rPr>
              <a:t>: 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Produção ou aquisição de bens ou serviços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Encargos de distribuição e venda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De natureza financeira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De natureza administrativa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Investigação e desenvolvimento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Depreciações e amortizações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Ajustamentos, imparidades e provisões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Gastos de aplicação do modelo do justo valor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Menos-valias realizadas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Indemnizações resultantes de eventos não seguráveis</a:t>
            </a:r>
          </a:p>
        </p:txBody>
      </p:sp>
      <p:sp>
        <p:nvSpPr>
          <p:cNvPr id="74754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Gastos   </a:t>
            </a:r>
            <a:r>
              <a:rPr lang="pt-PT" sz="2400"/>
              <a:t>[Art.º 23.º]</a:t>
            </a:r>
            <a:endParaRPr lang="en-US" sz="2400"/>
          </a:p>
        </p:txBody>
      </p:sp>
      <p:pic>
        <p:nvPicPr>
          <p:cNvPr id="74755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DF75F320-C8C6-49CE-B573-A283834C6175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30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75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Correspondem em geral a transações contabilísticas que não estão refletidas no resultado líquido do período mas afetam diretamente as contas de capital</a:t>
            </a:r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u="sng" smtClean="0">
                <a:latin typeface="Arial" charset="0"/>
                <a:cs typeface="Arial" charset="0"/>
              </a:rPr>
              <a:t>Excetuam-se</a:t>
            </a:r>
          </a:p>
          <a:p>
            <a:pPr marL="577850" lvl="1" indent="-177800" eaLnBrk="1" hangingPunct="1"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Entradas de capital</a:t>
            </a:r>
          </a:p>
          <a:p>
            <a:pPr marL="577850" lvl="1" indent="-177800" eaLnBrk="1" hangingPunct="1"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Mais-valias potenciais</a:t>
            </a:r>
          </a:p>
          <a:p>
            <a:pPr marL="577850" lvl="1" indent="-177800" eaLnBrk="1" hangingPunct="1"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Contribuições no âmbito da associação em participação e de associação à quota</a:t>
            </a:r>
          </a:p>
          <a:p>
            <a:pPr marL="577850" lvl="1" indent="-177800" eaLnBrk="1" hangingPunct="1"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Relativas a impostos sobre o rendimento</a:t>
            </a:r>
          </a:p>
        </p:txBody>
      </p:sp>
      <p:sp>
        <p:nvSpPr>
          <p:cNvPr id="76802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Variações patrimoniais positivas    </a:t>
            </a:r>
            <a:r>
              <a:rPr lang="pt-PT" sz="2400"/>
              <a:t>[Art.º 21.º]</a:t>
            </a:r>
            <a:endParaRPr lang="en-US" sz="2400"/>
          </a:p>
        </p:txBody>
      </p:sp>
      <p:pic>
        <p:nvPicPr>
          <p:cNvPr id="76803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805DBDCA-6202-4A84-BFF2-AA10ABE1D152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31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6805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Correspondem em geral a transações contabilísticas que não estão refletidas no resultado líquido do período mas afetam diretamente as contas de capital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u="sng" smtClean="0">
                <a:latin typeface="Arial" charset="0"/>
                <a:cs typeface="Arial" charset="0"/>
              </a:rPr>
              <a:t>Excetuam-se</a:t>
            </a:r>
            <a:r>
              <a:rPr lang="pt-PT" sz="1800" smtClean="0">
                <a:latin typeface="Arial" charset="0"/>
                <a:cs typeface="Arial" charset="0"/>
              </a:rPr>
              <a:t> 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liberalidades ou transações não relacionadas com a atividade da empresa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menos-valias potenciais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saídas em dinheiro ou em espécie em favor dos titulares do capital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prestações do associante ao associado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relativas a impostos sobre o rendimento</a:t>
            </a:r>
          </a:p>
        </p:txBody>
      </p:sp>
      <p:sp>
        <p:nvSpPr>
          <p:cNvPr id="78850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Variações patrimoniais negativas   </a:t>
            </a:r>
            <a:r>
              <a:rPr lang="pt-PT" sz="2400"/>
              <a:t>[Art.º 24.º]</a:t>
            </a:r>
            <a:r>
              <a:rPr lang="en-US" sz="2400"/>
              <a:t> </a:t>
            </a:r>
          </a:p>
        </p:txBody>
      </p:sp>
      <p:pic>
        <p:nvPicPr>
          <p:cNvPr id="78851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D27B7827-39B4-4045-8F87-4EBA852A665B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32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853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8280400" cy="4357687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0" algn="l"/>
              </a:tabLst>
            </a:pPr>
            <a:r>
              <a:rPr lang="pt-PT" sz="1800" smtClean="0">
                <a:latin typeface="Arial" charset="0"/>
                <a:cs typeface="Arial" charset="0"/>
              </a:rPr>
              <a:t>São constituídos por encargos que embora relacionáveis com a atividade de um sujeito passivo</a:t>
            </a:r>
          </a:p>
          <a:p>
            <a:pPr marL="577850" lvl="1" indent="-177800" eaLnBrk="1" hangingPunct="1">
              <a:spcBef>
                <a:spcPts val="600"/>
              </a:spcBef>
              <a:buFontTx/>
              <a:buChar char="–"/>
              <a:tabLst>
                <a:tab pos="0" algn="l"/>
              </a:tabLst>
            </a:pPr>
            <a:r>
              <a:rPr lang="pt-PT" sz="1800" smtClean="0">
                <a:latin typeface="Arial" charset="0"/>
                <a:cs typeface="Arial" charset="0"/>
              </a:rPr>
              <a:t>podem igualmente beneficiar outros com quem se relacionem</a:t>
            </a:r>
          </a:p>
          <a:p>
            <a:pPr marL="577850" lvl="1" indent="-177800" eaLnBrk="1" hangingPunct="1">
              <a:spcBef>
                <a:spcPts val="600"/>
              </a:spcBef>
              <a:buFontTx/>
              <a:buChar char="–"/>
              <a:tabLst>
                <a:tab pos="0" algn="l"/>
              </a:tabLst>
            </a:pPr>
            <a:r>
              <a:rPr lang="pt-PT" sz="1800" smtClean="0">
                <a:latin typeface="Arial" charset="0"/>
                <a:cs typeface="Arial" charset="0"/>
              </a:rPr>
              <a:t>impossibilidade prática de determinar o benefício que seria afeto a cada um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0" algn="l"/>
              </a:tabLst>
            </a:pPr>
            <a:r>
              <a:rPr lang="pt-PT" sz="1800" u="sng" smtClean="0">
                <a:latin typeface="Arial" charset="0"/>
                <a:cs typeface="Arial" charset="0"/>
              </a:rPr>
              <a:t>Pretendem evitar</a:t>
            </a:r>
          </a:p>
          <a:p>
            <a:pPr marL="577850" lvl="1" indent="-177800" eaLnBrk="1" hangingPunct="1">
              <a:spcBef>
                <a:spcPts val="600"/>
              </a:spcBef>
              <a:buFontTx/>
              <a:buChar char="–"/>
              <a:tabLst>
                <a:tab pos="0" algn="l"/>
              </a:tabLst>
            </a:pPr>
            <a:r>
              <a:rPr lang="pt-PT" sz="1800" smtClean="0">
                <a:latin typeface="Arial" charset="0"/>
                <a:cs typeface="Arial" charset="0"/>
              </a:rPr>
              <a:t>a evasão fiscal por via da distribuição dissimulada de lucros ou o suporte de despesas pessoais dos sócios ou acionistas ou administradores</a:t>
            </a:r>
          </a:p>
          <a:p>
            <a:pPr marL="577850" lvl="1" indent="-177800" eaLnBrk="1" hangingPunct="1">
              <a:spcBef>
                <a:spcPts val="600"/>
              </a:spcBef>
              <a:buFontTx/>
              <a:buChar char="–"/>
              <a:tabLst>
                <a:tab pos="0" algn="l"/>
              </a:tabLst>
            </a:pPr>
            <a:r>
              <a:rPr lang="pt-PT" sz="1800" smtClean="0">
                <a:latin typeface="Arial" charset="0"/>
                <a:cs typeface="Arial" charset="0"/>
              </a:rPr>
              <a:t>a concessão de vantagens ou remunerações em espécie aos colaboradores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0" algn="l"/>
              </a:tabLst>
            </a:pPr>
            <a:r>
              <a:rPr lang="pt-PT" sz="1800" smtClean="0">
                <a:latin typeface="Arial" charset="0"/>
                <a:cs typeface="Arial" charset="0"/>
              </a:rPr>
              <a:t>A jurisprudência tem considerada estas normas como não tendo caráter excecional (face aos princípios constitucionais da tributação do rendimento) mas sim meramente explicativo</a:t>
            </a:r>
          </a:p>
          <a:p>
            <a:pPr marL="577850" lvl="1" indent="-177800" eaLnBrk="1" hangingPunct="1">
              <a:spcBef>
                <a:spcPts val="600"/>
              </a:spcBef>
              <a:buFontTx/>
              <a:buChar char="–"/>
              <a:tabLst>
                <a:tab pos="0" algn="l"/>
              </a:tabLst>
            </a:pPr>
            <a:endParaRPr lang="pt-PT" sz="1800" smtClean="0">
              <a:latin typeface="Arial" charset="0"/>
              <a:cs typeface="Arial" charset="0"/>
            </a:endParaRPr>
          </a:p>
        </p:txBody>
      </p:sp>
      <p:sp>
        <p:nvSpPr>
          <p:cNvPr id="80898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400"/>
              <a:t>Gastos – normas especiais </a:t>
            </a:r>
            <a:endParaRPr lang="en-US" sz="2400"/>
          </a:p>
        </p:txBody>
      </p:sp>
      <p:pic>
        <p:nvPicPr>
          <p:cNvPr id="8089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91EDA3C4-6F91-4F07-B70A-BBFBA871334C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33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90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273050" indent="-27305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IRC e quaisquer outros impostos que incidam sobre lucros (incluindo impostos diferidos contabilizados em conta da classe 8)</a:t>
            </a:r>
          </a:p>
          <a:p>
            <a:pPr marL="273050" indent="-27305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Evidenciados em documentos emitidos por sujeitos passivos com NIF inexistente ou inválido ou com atividade cessada oficiosamente</a:t>
            </a:r>
          </a:p>
          <a:p>
            <a:pPr marL="273050" indent="-27305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Impostos que incidam sobre terceiros</a:t>
            </a:r>
          </a:p>
          <a:p>
            <a:pPr marL="273050" indent="-27305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Multas, coimas e demais encargos pela prática de infrações de qualquer natureza incluindo juros compensatórios e juros de mora</a:t>
            </a:r>
          </a:p>
          <a:p>
            <a:pPr marL="273050" indent="-27305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Indemnizações pela verificação de eventos cujo risco seja segurável (não inclui as indemnizações de natureza contratual)</a:t>
            </a:r>
          </a:p>
          <a:p>
            <a:pPr marL="273050" indent="-27305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Ajudas de custo e encargos por deslocação em viatura própria do trabalhador não faturados a clientes e escriturados a qualquer título na parte em que não haja a tributação em sede de IRS na esfera do  beneficiário</a:t>
            </a:r>
          </a:p>
        </p:txBody>
      </p:sp>
      <p:sp>
        <p:nvSpPr>
          <p:cNvPr id="82946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Encargos não dedutíveis    </a:t>
            </a:r>
            <a:r>
              <a:rPr lang="pt-PT" sz="2400"/>
              <a:t>[Art.º 45.º]</a:t>
            </a:r>
            <a:endParaRPr lang="en-US" sz="2400"/>
          </a:p>
        </p:txBody>
      </p:sp>
      <p:pic>
        <p:nvPicPr>
          <p:cNvPr id="8294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CBC70EB3-C4BF-4713-BBD7-BF9EABEECAB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34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94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Encargos não devidamente documentados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Encargos com aluguer de viaturas ligeiras de passageiros ou mistas, na parte correspondente ao valor das depreciações que não seriam aceites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Combustíveis na parte em que o sujeito passivo não faça prova que respeitam a bens do ativo e que não sejam ultrapassados os consumos normais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Juros e outras formas de remuneração de suprimentos e empréstimos feitos pelos sócios, na parte que excedam a </a:t>
            </a:r>
          </a:p>
          <a:p>
            <a:pPr marL="534988" lvl="1" indent="-177800" eaLnBrk="1" hangingPunct="1">
              <a:spcBef>
                <a:spcPts val="600"/>
              </a:spcBef>
              <a:buFontTx/>
              <a:buChar char="–"/>
            </a:pPr>
            <a:r>
              <a:rPr lang="pt-PT" sz="1800" smtClean="0">
                <a:latin typeface="Arial" charset="0"/>
              </a:rPr>
              <a:t>taxa </a:t>
            </a:r>
            <a:r>
              <a:rPr lang="pt-PT" sz="1800" i="1" smtClean="0">
                <a:latin typeface="Arial" charset="0"/>
              </a:rPr>
              <a:t>Euribor</a:t>
            </a:r>
            <a:r>
              <a:rPr lang="pt-PT" sz="1800" smtClean="0">
                <a:latin typeface="Arial" charset="0"/>
              </a:rPr>
              <a:t> a 12 meses do dia da constituição da dívida acrescida do </a:t>
            </a:r>
            <a:r>
              <a:rPr lang="pt-PT" sz="1800" i="1" smtClean="0">
                <a:latin typeface="Arial" charset="0"/>
              </a:rPr>
              <a:t>spread</a:t>
            </a:r>
            <a:r>
              <a:rPr lang="pt-PT" sz="1800" smtClean="0">
                <a:latin typeface="Arial" charset="0"/>
              </a:rPr>
              <a:t> de 1,5% ou 6% no caso de PME </a:t>
            </a:r>
          </a:p>
          <a:p>
            <a:pPr marL="534988" lvl="1" indent="-177800" eaLnBrk="1" hangingPunct="1">
              <a:spcBef>
                <a:spcPts val="600"/>
              </a:spcBef>
              <a:buFontTx/>
              <a:buChar char="–"/>
            </a:pPr>
            <a:r>
              <a:rPr lang="pt-PT" sz="1800" smtClean="0">
                <a:latin typeface="Arial" charset="0"/>
              </a:rPr>
              <a:t>não é aplicável em situações de preços de transferência</a:t>
            </a:r>
          </a:p>
          <a:p>
            <a:pPr marL="534988" lvl="1" indent="-17780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</a:rPr>
              <a:t>   (Portaria 184/2002, de 4/3 e DL 372/2007)</a:t>
            </a:r>
            <a:endParaRPr lang="pt-PT" sz="1600" smtClean="0">
              <a:latin typeface="Arial" charset="0"/>
            </a:endParaRPr>
          </a:p>
          <a:p>
            <a:pPr marL="1346200" lvl="2" indent="-631825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/>
          </a:p>
          <a:p>
            <a:pPr marL="177800" indent="-177800" eaLnBrk="1" hangingPunct="1">
              <a:spcBef>
                <a:spcPct val="0"/>
              </a:spcBef>
              <a:buFont typeface="Arial" charset="0"/>
              <a:buNone/>
            </a:pPr>
            <a:endParaRPr lang="pt-PT" sz="1800" smtClean="0"/>
          </a:p>
        </p:txBody>
      </p:sp>
      <p:sp>
        <p:nvSpPr>
          <p:cNvPr id="84994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Encargos não dedutíveis    </a:t>
            </a:r>
            <a:r>
              <a:rPr lang="pt-PT" sz="2400"/>
              <a:t>[Art.º 45.º]</a:t>
            </a:r>
            <a:endParaRPr lang="en-US" sz="2400"/>
          </a:p>
        </p:txBody>
      </p:sp>
      <p:pic>
        <p:nvPicPr>
          <p:cNvPr id="84995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F182F61A-8FD2-43A8-9F03-FD009F77C099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35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499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177800" algn="l"/>
              </a:tabLst>
            </a:pPr>
            <a:r>
              <a:rPr lang="pt-PT" sz="1800" smtClean="0">
                <a:latin typeface="Arial" charset="0"/>
              </a:rPr>
              <a:t>Participação nos lucros por membros de órgãos sociais e trabalhadores quando não sejam pagas ou colocadas à disposição até ao fim do período de tributação seguinte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177800" algn="l"/>
              </a:tabLst>
            </a:pPr>
            <a:r>
              <a:rPr lang="pt-PT" sz="1800" smtClean="0">
                <a:latin typeface="Arial" charset="0"/>
              </a:rPr>
              <a:t>Relativamente a membros dos órgãos sociais não são aceites os gastos, independentemente do momento do pagamento ou colocação à disposição</a:t>
            </a:r>
          </a:p>
          <a:p>
            <a:pPr marL="900113" lvl="3" indent="-176213" eaLnBrk="1" hangingPunct="1">
              <a:spcBef>
                <a:spcPts val="600"/>
              </a:spcBef>
              <a:tabLst>
                <a:tab pos="177800" algn="l"/>
              </a:tabLst>
            </a:pPr>
            <a:r>
              <a:rPr lang="pt-PT" sz="1800" smtClean="0">
                <a:latin typeface="Arial" charset="0"/>
              </a:rPr>
              <a:t>se tiverem pelo menos 1% de participação no capital – direta ou indiretamente</a:t>
            </a:r>
          </a:p>
          <a:p>
            <a:pPr marL="900113" lvl="3" indent="-176213" eaLnBrk="1" hangingPunct="1">
              <a:spcBef>
                <a:spcPts val="600"/>
              </a:spcBef>
              <a:tabLst>
                <a:tab pos="177800" algn="l"/>
              </a:tabLst>
            </a:pPr>
            <a:r>
              <a:rPr lang="pt-PT" sz="1800" smtClean="0">
                <a:latin typeface="Arial" charset="0"/>
              </a:rPr>
              <a:t>excedam o dobro da remuneração mensal média auferida no mesmo  período</a:t>
            </a:r>
          </a:p>
          <a:p>
            <a:pPr marL="177800" lvl="1" indent="-1778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177800" algn="l"/>
              </a:tabLst>
            </a:pPr>
            <a:r>
              <a:rPr lang="pt-PT" sz="1800" smtClean="0">
                <a:latin typeface="Arial" charset="0"/>
              </a:rPr>
              <a:t>Menos-valias realizadas relativas a barcos de recreio, aviões de turismo e viaturas ligeiras de passageiros e mistas</a:t>
            </a:r>
          </a:p>
          <a:p>
            <a:pPr marL="177800" lvl="1" indent="-1778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177800" algn="l"/>
              </a:tabLst>
            </a:pPr>
            <a:r>
              <a:rPr lang="pt-PT" sz="1800" smtClean="0">
                <a:latin typeface="Arial" charset="0"/>
              </a:rPr>
              <a:t>Menos-valias relativas a partes de capital</a:t>
            </a:r>
            <a:endParaRPr lang="pt-PT" sz="2000" smtClean="0"/>
          </a:p>
          <a:p>
            <a:pPr marL="177800" indent="-177800" eaLnBrk="1" hangingPunct="1">
              <a:spcBef>
                <a:spcPct val="0"/>
              </a:spcBef>
              <a:buFont typeface="Arial" charset="0"/>
              <a:buNone/>
              <a:tabLst>
                <a:tab pos="177800" algn="l"/>
              </a:tabLst>
            </a:pPr>
            <a:endParaRPr lang="pt-PT" sz="1800" smtClean="0"/>
          </a:p>
        </p:txBody>
      </p:sp>
      <p:sp>
        <p:nvSpPr>
          <p:cNvPr id="87042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Encargos não dedutíveis    </a:t>
            </a:r>
            <a:r>
              <a:rPr lang="pt-PT" sz="2400"/>
              <a:t>[Art.º 45.º]</a:t>
            </a:r>
            <a:endParaRPr lang="en-US" sz="2400"/>
          </a:p>
        </p:txBody>
      </p:sp>
      <p:pic>
        <p:nvPicPr>
          <p:cNvPr id="87043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9FBA6EF0-51B9-4BE7-B159-84309A6E9A5F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36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045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4"/>
          <p:cNvSpPr>
            <a:spLocks noChangeArrowheads="1"/>
          </p:cNvSpPr>
          <p:nvPr/>
        </p:nvSpPr>
        <p:spPr bwMode="auto">
          <a:xfrm>
            <a:off x="392113" y="1541463"/>
            <a:ext cx="8359775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</a:pPr>
            <a:endParaRPr lang="pt-PT" sz="2000"/>
          </a:p>
        </p:txBody>
      </p:sp>
      <p:sp>
        <p:nvSpPr>
          <p:cNvPr id="89090" name="Rectângulo 14"/>
          <p:cNvSpPr>
            <a:spLocks noChangeArrowheads="1"/>
          </p:cNvSpPr>
          <p:nvPr/>
        </p:nvSpPr>
        <p:spPr bwMode="auto">
          <a:xfrm>
            <a:off x="436563" y="1528763"/>
            <a:ext cx="8216900" cy="372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pt-PT"/>
              <a:t>São </a:t>
            </a:r>
            <a:r>
              <a:rPr lang="pt-PT" u="sng"/>
              <a:t>dedutíveis</a:t>
            </a:r>
            <a:r>
              <a:rPr lang="pt-PT"/>
              <a:t> os gastos em benefício do pessoal relativos à manutenção facultativa, incluindo depreciações e rendas de imóveis, de</a:t>
            </a:r>
          </a:p>
          <a:p>
            <a:pPr marL="271463" lvl="1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 Creches, lactários e jardins-de-infância (tem majoração de 40%)</a:t>
            </a:r>
          </a:p>
          <a:p>
            <a:pPr marL="271463" lvl="1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 Cantinas</a:t>
            </a:r>
          </a:p>
          <a:p>
            <a:pPr marL="271463" lvl="1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 Bibliotecas</a:t>
            </a:r>
          </a:p>
          <a:p>
            <a:pPr marL="271463" lvl="1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 Escolas</a:t>
            </a:r>
          </a:p>
          <a:p>
            <a:pPr marL="271463" lvl="1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 Outras realizações de utilidade social reconhecidas pela AT como tal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pt-PT"/>
              <a:t>desde que preencham as </a:t>
            </a:r>
            <a:r>
              <a:rPr lang="pt-PT" u="sng"/>
              <a:t>seguintes condições</a:t>
            </a:r>
          </a:p>
          <a:p>
            <a:pPr marL="627063" lvl="2" indent="-169863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tenham caráter geral</a:t>
            </a:r>
          </a:p>
          <a:p>
            <a:pPr marL="627063" lvl="2" indent="-169863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não revistam a natureza de trabalho dependente ou revestindo-o sejam    de difícil ou complexa individualização</a:t>
            </a:r>
          </a:p>
        </p:txBody>
      </p:sp>
      <p:sp>
        <p:nvSpPr>
          <p:cNvPr id="89091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Realizações de utilidade social   </a:t>
            </a:r>
            <a:r>
              <a:rPr lang="pt-PT" sz="2400"/>
              <a:t>[Art.º 43.º]</a:t>
            </a:r>
            <a:endParaRPr lang="en-US" sz="2400"/>
          </a:p>
        </p:txBody>
      </p:sp>
      <p:pic>
        <p:nvPicPr>
          <p:cNvPr id="89092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71151395-7FFB-4663-B0F0-8E6F30C3F763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37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9094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36563" y="1541463"/>
            <a:ext cx="8315325" cy="4300537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u="sng" smtClean="0">
                <a:latin typeface="Arial" charset="0"/>
                <a:cs typeface="Arial" charset="0"/>
              </a:rPr>
              <a:t>São ainda dedutíveis os gastos em benefício do pessoal suportados com contratos de </a:t>
            </a:r>
          </a:p>
          <a:p>
            <a:pPr marL="533400" lvl="1" indent="-176213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Seguros de doença e de acidentes pessoais</a:t>
            </a:r>
          </a:p>
          <a:p>
            <a:pPr marL="533400" lvl="1" indent="-176213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Seguros de vida</a:t>
            </a:r>
          </a:p>
          <a:p>
            <a:pPr marL="533400" lvl="1" indent="-176213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Contribuições para fundos de pensões</a:t>
            </a:r>
          </a:p>
          <a:p>
            <a:pPr marL="533400" lvl="1" indent="-176213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Regimes complementares de segurança social que garantam exclusivamente benefícios de reforma, pré-reforma e equiparados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u="sng" smtClean="0">
                <a:latin typeface="Arial" charset="0"/>
                <a:cs typeface="Arial" charset="0"/>
              </a:rPr>
              <a:t>Com limite de</a:t>
            </a:r>
          </a:p>
          <a:p>
            <a:pPr marL="533400" lvl="1" indent="-176213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15% das despesas com o pessoal escrituradas a título de remunerações, ordenados ou salários</a:t>
            </a:r>
          </a:p>
          <a:p>
            <a:pPr marL="533400" lvl="1" indent="-176213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25% se os trabalhadores não tiverem direito a pensões da segurança social</a:t>
            </a:r>
          </a:p>
        </p:txBody>
      </p:sp>
      <p:sp>
        <p:nvSpPr>
          <p:cNvPr id="91138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Realizações de utilidade social    </a:t>
            </a:r>
            <a:r>
              <a:rPr lang="pt-PT" sz="2400"/>
              <a:t>[Art.º 43.º]</a:t>
            </a:r>
            <a:endParaRPr lang="en-US" sz="2400"/>
          </a:p>
        </p:txBody>
      </p:sp>
      <p:pic>
        <p:nvPicPr>
          <p:cNvPr id="9113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27E2E6AE-7B94-4D6C-98EB-1B76E267E8FE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38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114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41463"/>
            <a:ext cx="8356600" cy="430053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Condições para aplicação dos benefícios dos seguros e pensões</a:t>
            </a:r>
          </a:p>
          <a:p>
            <a:pPr marL="531813" lvl="1" indent="-17621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Serem estabelecidos para a generalidade dos trabalhadores e com um critério objetivo e idêntico para todos os trabalhadores</a:t>
            </a:r>
          </a:p>
          <a:p>
            <a:pPr marL="531813" lvl="1" indent="-17621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Somatório dos prémios adicionados dos rendimentos isentos das contribuições das entidades patronais para regimes de segurança social não podem exceder os limites fixados</a:t>
            </a:r>
          </a:p>
          <a:p>
            <a:pPr marL="531813" lvl="1" indent="-17621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Sejam efetivamente pagos sob a forma de prestação pecuniária</a:t>
            </a:r>
          </a:p>
          <a:p>
            <a:pPr marL="531813" lvl="1" indent="-17621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As disposições do regime legal da pré-reforma e do regime geral da segurança social sejam efetivamente cumpridas</a:t>
            </a:r>
          </a:p>
          <a:p>
            <a:pPr marL="531813" lvl="1" indent="-17621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A gestão e disposição das importâncias despendidas não pertençam à própria empresa</a:t>
            </a:r>
          </a:p>
          <a:p>
            <a:pPr marL="531813" lvl="1" indent="-17621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Não sejam considerados rendimentos de trabalho dependente</a:t>
            </a:r>
          </a:p>
        </p:txBody>
      </p:sp>
      <p:sp>
        <p:nvSpPr>
          <p:cNvPr id="9318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Realizações de utilidade social   </a:t>
            </a:r>
            <a:r>
              <a:rPr lang="pt-PT" sz="2400"/>
              <a:t>[Art.º 43.º]</a:t>
            </a:r>
            <a:endParaRPr lang="en-US" sz="2400"/>
          </a:p>
        </p:txBody>
      </p:sp>
      <p:pic>
        <p:nvPicPr>
          <p:cNvPr id="9318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21BAE130-E313-4F67-959B-306C38A8D1E1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39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318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27" name="Group 47"/>
          <p:cNvGraphicFramePr>
            <a:graphicFrameLocks noGrp="1"/>
          </p:cNvGraphicFramePr>
          <p:nvPr/>
        </p:nvGraphicFramePr>
        <p:xfrm>
          <a:off x="501650" y="1646238"/>
          <a:ext cx="8169275" cy="4017962"/>
        </p:xfrm>
        <a:graphic>
          <a:graphicData uri="http://schemas.openxmlformats.org/drawingml/2006/table">
            <a:tbl>
              <a:tblPr/>
              <a:tblGrid>
                <a:gridCol w="1149350"/>
                <a:gridCol w="4695825"/>
                <a:gridCol w="2324100"/>
              </a:tblGrid>
              <a:tr h="4671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Capítulo</a:t>
                      </a:r>
                    </a:p>
                  </a:txBody>
                  <a:tcPr marT="45724" marB="4572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Matéria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Artigos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4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T="45724" marB="4572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Incidência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1.º a 8.º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4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</a:p>
                  </a:txBody>
                  <a:tcPr marT="45724" marB="4572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Isenções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9.º a 14.º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</a:t>
                      </a:r>
                    </a:p>
                  </a:txBody>
                  <a:tcPr marT="45724" marB="4572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Determinação da matéria colectável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15.º a 86.º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1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</a:t>
                      </a:r>
                    </a:p>
                  </a:txBody>
                  <a:tcPr marT="45724" marB="4572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Taxas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87.º a 88.º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8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marT="45724" marB="4572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Liquidação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89.º a 103.º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4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</a:t>
                      </a:r>
                    </a:p>
                  </a:txBody>
                  <a:tcPr marT="45724" marB="4572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Pagamento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104.º a 116.º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4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VII</a:t>
                      </a:r>
                    </a:p>
                  </a:txBody>
                  <a:tcPr marT="45724" marB="4572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Obrigações acessórias e fiscalização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117.º a 142.º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9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pt-PT" sz="2400"/>
              <a:t>Código do IRC – estrutura</a:t>
            </a:r>
          </a:p>
        </p:txBody>
      </p:sp>
      <p:pic>
        <p:nvPicPr>
          <p:cNvPr id="21540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EEE0E7FF-7618-4B32-A337-24EF546CE18A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542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549275"/>
            <a:ext cx="7561262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INVENTÁRIOS</a:t>
            </a:r>
          </a:p>
        </p:txBody>
      </p:sp>
      <p:pic>
        <p:nvPicPr>
          <p:cNvPr id="9523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25C871DD-53D6-4117-ABCC-62B80EE7B592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40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523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CaixaDeTexto 4"/>
          <p:cNvSpPr txBox="1">
            <a:spLocks noChangeArrowheads="1"/>
          </p:cNvSpPr>
          <p:nvPr/>
        </p:nvSpPr>
        <p:spPr bwMode="auto">
          <a:xfrm>
            <a:off x="285750" y="1643063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76803" name="CaixaDeTexto 11"/>
          <p:cNvSpPr txBox="1">
            <a:spLocks noChangeArrowheads="1"/>
          </p:cNvSpPr>
          <p:nvPr/>
        </p:nvSpPr>
        <p:spPr bwMode="auto">
          <a:xfrm>
            <a:off x="395288" y="1412875"/>
            <a:ext cx="83264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pt-PT" u="sng" dirty="0">
                <a:cs typeface="Arial" charset="0"/>
              </a:rPr>
              <a:t>São activos</a:t>
            </a:r>
            <a:endParaRPr lang="pt-PT" dirty="0">
              <a:cs typeface="Arial" charset="0"/>
            </a:endParaRPr>
          </a:p>
          <a:p>
            <a:pPr marL="263525" indent="-26352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cs typeface="Arial" charset="0"/>
              </a:rPr>
              <a:t>Detidos para venda no decurso ordinário da actividade empresarial</a:t>
            </a:r>
          </a:p>
          <a:p>
            <a:pPr marL="263525" indent="-26352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cs typeface="Arial" charset="0"/>
              </a:rPr>
              <a:t>No processo de produção para essa venda</a:t>
            </a:r>
          </a:p>
          <a:p>
            <a:pPr marL="263525" indent="-263525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cs typeface="Arial" charset="0"/>
              </a:rPr>
              <a:t>Na forma de materiais ou consumíveis a serem aplicados no processo de produção ou na prestação de serviços</a:t>
            </a:r>
          </a:p>
          <a:p>
            <a:pPr>
              <a:spcBef>
                <a:spcPts val="600"/>
              </a:spcBef>
              <a:defRPr/>
            </a:pPr>
            <a:r>
              <a:rPr lang="pt-PT" dirty="0">
                <a:cs typeface="Arial" charset="0"/>
              </a:rPr>
              <a:t>    (NCRF 18, § 6)</a:t>
            </a:r>
            <a:endParaRPr lang="pt-PT" dirty="0"/>
          </a:p>
        </p:txBody>
      </p:sp>
      <p:sp>
        <p:nvSpPr>
          <p:cNvPr id="97283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>
                <a:cs typeface="Arial" charset="0"/>
              </a:rPr>
              <a:t>Inventários</a:t>
            </a:r>
          </a:p>
        </p:txBody>
      </p:sp>
      <p:pic>
        <p:nvPicPr>
          <p:cNvPr id="9728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CB4223ED-E056-4A0C-9A95-1EBDB5D2DDDF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41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728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CaixaDeTexto 4"/>
          <p:cNvSpPr txBox="1">
            <a:spLocks noChangeArrowheads="1"/>
          </p:cNvSpPr>
          <p:nvPr/>
        </p:nvSpPr>
        <p:spPr bwMode="auto">
          <a:xfrm>
            <a:off x="285750" y="1643063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99330" name="CaixaDeTexto 11"/>
          <p:cNvSpPr txBox="1">
            <a:spLocks noChangeArrowheads="1"/>
          </p:cNvSpPr>
          <p:nvPr/>
        </p:nvSpPr>
        <p:spPr bwMode="auto">
          <a:xfrm>
            <a:off x="463550" y="1484313"/>
            <a:ext cx="83947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5738" indent="-185738">
              <a:spcBef>
                <a:spcPts val="600"/>
              </a:spcBef>
            </a:pPr>
            <a:r>
              <a:rPr lang="pt-PT" u="sng"/>
              <a:t>O custo dos inventários deve incluir </a:t>
            </a:r>
          </a:p>
          <a:p>
            <a:pPr marL="185738" indent="-185738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custos de compra</a:t>
            </a:r>
          </a:p>
          <a:p>
            <a:pPr marL="185738" indent="-185738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custos de conversão</a:t>
            </a:r>
          </a:p>
          <a:p>
            <a:pPr marL="185738" indent="-185738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outros custos incorridos para colocar os inventários no seu local e na  sua condição atual</a:t>
            </a:r>
          </a:p>
          <a:p>
            <a:pPr marL="185738" indent="-185738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custos de empréstimos obtidos</a:t>
            </a:r>
          </a:p>
          <a:p>
            <a:pPr marL="450850" lvl="1" indent="6350">
              <a:spcBef>
                <a:spcPts val="600"/>
              </a:spcBef>
            </a:pPr>
            <a:r>
              <a:rPr lang="pt-PT"/>
              <a:t>se diretamente atribuíveis de acordo com a normalização contabilística - são incluídos no custo de aquisição ou de produção quando requerem um período superior a 1 ano para atingirem a sua condição de uso ou venda</a:t>
            </a:r>
          </a:p>
          <a:p>
            <a:pPr marL="450850" lvl="1" indent="6350">
              <a:spcBef>
                <a:spcPts val="600"/>
              </a:spcBef>
              <a:buFont typeface="Wingdings" pitchFamily="2" charset="2"/>
              <a:buNone/>
            </a:pPr>
            <a:r>
              <a:rPr lang="pt-PT">
                <a:cs typeface="Arial" charset="0"/>
              </a:rPr>
              <a:t>(NCRF 18, § 17 e NCRF 10 – Custos de empréstimos obtidos)</a:t>
            </a:r>
          </a:p>
        </p:txBody>
      </p:sp>
      <p:sp>
        <p:nvSpPr>
          <p:cNvPr id="99331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>
                <a:cs typeface="Arial" charset="0"/>
              </a:rPr>
              <a:t>Inventários   </a:t>
            </a:r>
            <a:r>
              <a:rPr lang="pt-PT" sz="2400"/>
              <a:t>[Art.º 26.º]</a:t>
            </a:r>
            <a:endParaRPr lang="pt-PT" sz="2400">
              <a:cs typeface="Arial" charset="0"/>
            </a:endParaRPr>
          </a:p>
        </p:txBody>
      </p:sp>
      <p:pic>
        <p:nvPicPr>
          <p:cNvPr id="99332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FEBB5443-FD76-4BE5-B8FB-63BC5130F8E7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42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9334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CaixaDeTexto 4"/>
          <p:cNvSpPr txBox="1">
            <a:spLocks noChangeArrowheads="1"/>
          </p:cNvSpPr>
          <p:nvPr/>
        </p:nvSpPr>
        <p:spPr bwMode="auto">
          <a:xfrm>
            <a:off x="285750" y="1643063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chemeClr val="bg2"/>
              </a:solidFill>
              <a:latin typeface="Calibri" pitchFamily="34" charset="0"/>
            </a:endParaRPr>
          </a:p>
        </p:txBody>
      </p:sp>
      <p:sp>
        <p:nvSpPr>
          <p:cNvPr id="101378" name="CaixaDeTexto 11"/>
          <p:cNvSpPr txBox="1">
            <a:spLocks noChangeArrowheads="1"/>
          </p:cNvSpPr>
          <p:nvPr/>
        </p:nvSpPr>
        <p:spPr bwMode="auto">
          <a:xfrm>
            <a:off x="468313" y="1484313"/>
            <a:ext cx="82804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pt-PT" u="sng">
                <a:cs typeface="Arial" charset="0"/>
              </a:rPr>
              <a:t>Métodos de apuramento de custos - rendimentos e gastos dos inventários resultam da aplicação de métodos que utilizem</a:t>
            </a:r>
          </a:p>
          <a:p>
            <a:pPr marL="627063" lvl="1" indent="-169863">
              <a:spcBef>
                <a:spcPts val="600"/>
              </a:spcBef>
              <a:buFont typeface="Wingdings" pitchFamily="2" charset="2"/>
              <a:buChar char="§"/>
            </a:pPr>
            <a:r>
              <a:rPr lang="pt-PT">
                <a:cs typeface="Arial" charset="0"/>
              </a:rPr>
              <a:t>Custos de aquisição ou produção</a:t>
            </a:r>
          </a:p>
          <a:p>
            <a:pPr marL="627063" lvl="1" indent="-169863">
              <a:spcBef>
                <a:spcPts val="600"/>
              </a:spcBef>
              <a:buFont typeface="Wingdings" pitchFamily="2" charset="2"/>
              <a:buChar char="§"/>
            </a:pPr>
            <a:r>
              <a:rPr lang="pt-PT">
                <a:cs typeface="Arial" charset="0"/>
              </a:rPr>
              <a:t>Custos padrões apurados de acordo com técnicas contabilísticas adequadas</a:t>
            </a:r>
          </a:p>
          <a:p>
            <a:pPr marL="627063" lvl="1" indent="-169863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Preços de venda deduzidos da margem de lucro normal – apenas em setores de atividade de determinação complexa ou onerosa do custo</a:t>
            </a:r>
          </a:p>
          <a:p>
            <a:pPr marL="627063" lvl="1" indent="-169863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Preços de venda dos produtos colhidos de ativos biológicos no momento da colheita, deduzidos dos custos no ponto de venda, excluindo os de transporte</a:t>
            </a:r>
          </a:p>
          <a:p>
            <a:pPr marL="627063" lvl="1" indent="-169863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Valorimetrias especiais (autorizadas pela AT)</a:t>
            </a:r>
            <a:endParaRPr lang="pt-PT">
              <a:cs typeface="Arial" charset="0"/>
            </a:endParaRPr>
          </a:p>
        </p:txBody>
      </p:sp>
      <p:sp>
        <p:nvSpPr>
          <p:cNvPr id="101379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>
                <a:cs typeface="Arial" charset="0"/>
              </a:rPr>
              <a:t>Inventários   </a:t>
            </a:r>
            <a:r>
              <a:rPr lang="pt-PT" sz="2400"/>
              <a:t>[Art.º 26.º]</a:t>
            </a:r>
            <a:endParaRPr lang="pt-PT" sz="2400">
              <a:cs typeface="Arial" charset="0"/>
            </a:endParaRPr>
          </a:p>
        </p:txBody>
      </p:sp>
      <p:pic>
        <p:nvPicPr>
          <p:cNvPr id="101380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7AE19CE2-DA91-4C71-B7F0-FD9EEF931237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43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1382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CaixaDeTexto 11"/>
          <p:cNvSpPr txBox="1">
            <a:spLocks noChangeArrowheads="1"/>
          </p:cNvSpPr>
          <p:nvPr/>
        </p:nvSpPr>
        <p:spPr bwMode="auto">
          <a:xfrm>
            <a:off x="460375" y="1484313"/>
            <a:ext cx="8248650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  <a:buFont typeface="Wingdings" pitchFamily="2" charset="2"/>
              <a:buNone/>
            </a:pPr>
            <a:r>
              <a:rPr lang="pt-PT" u="sng">
                <a:cs typeface="Arial" charset="0"/>
              </a:rPr>
              <a:t>Mensuração das saídas - fórmulas de custeio</a:t>
            </a:r>
          </a:p>
          <a:p>
            <a:pPr marL="177800" indent="-177800">
              <a:spcBef>
                <a:spcPts val="1200"/>
              </a:spcBef>
              <a:buFont typeface="Wingdings" pitchFamily="2" charset="2"/>
              <a:buChar char="§"/>
            </a:pPr>
            <a:r>
              <a:rPr lang="pt-PT">
                <a:cs typeface="Arial" charset="0"/>
              </a:rPr>
              <a:t>que não sejam intermutáveis e de bens ou serviços produzidos e segregados para projetos específicos</a:t>
            </a:r>
          </a:p>
          <a:p>
            <a:pPr marL="742950" lvl="1" indent="-285750">
              <a:spcBef>
                <a:spcPts val="1200"/>
              </a:spcBef>
              <a:buFont typeface="Arial" charset="0"/>
              <a:buChar char="−"/>
            </a:pPr>
            <a:r>
              <a:rPr lang="pt-PT">
                <a:cs typeface="Arial" charset="0"/>
              </a:rPr>
              <a:t>Identificação específica do custo</a:t>
            </a:r>
          </a:p>
          <a:p>
            <a:pPr marL="177800" indent="-177800">
              <a:spcBef>
                <a:spcPts val="1200"/>
              </a:spcBef>
              <a:buFont typeface="Wingdings" pitchFamily="2" charset="2"/>
              <a:buChar char="§"/>
            </a:pPr>
            <a:r>
              <a:rPr lang="pt-PT">
                <a:cs typeface="Arial" charset="0"/>
              </a:rPr>
              <a:t>quando sejam intermutáveis (grandes quantidades)</a:t>
            </a:r>
          </a:p>
          <a:p>
            <a:pPr marL="742950" lvl="1" indent="-285750">
              <a:spcBef>
                <a:spcPts val="1200"/>
              </a:spcBef>
              <a:buFont typeface="Arial" charset="0"/>
              <a:buChar char="−"/>
            </a:pPr>
            <a:r>
              <a:rPr lang="pt-PT">
                <a:cs typeface="Arial" charset="0"/>
              </a:rPr>
              <a:t>Primeira entrada primeira saída (FIFO)</a:t>
            </a:r>
          </a:p>
          <a:p>
            <a:pPr marL="742950" lvl="1" indent="-285750">
              <a:spcBef>
                <a:spcPts val="1200"/>
              </a:spcBef>
              <a:buFont typeface="Arial" charset="0"/>
              <a:buChar char="−"/>
            </a:pPr>
            <a:r>
              <a:rPr lang="pt-PT">
                <a:cs typeface="Arial" charset="0"/>
              </a:rPr>
              <a:t>Custeio médio ponderado</a:t>
            </a:r>
          </a:p>
        </p:txBody>
      </p:sp>
      <p:sp>
        <p:nvSpPr>
          <p:cNvPr id="10342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>
                <a:cs typeface="Arial" charset="0"/>
              </a:rPr>
              <a:t>Inventários   </a:t>
            </a:r>
            <a:r>
              <a:rPr lang="pt-PT" sz="2400"/>
              <a:t>[Art.º 26.º]</a:t>
            </a:r>
            <a:endParaRPr lang="pt-PT" sz="2400">
              <a:cs typeface="Arial" charset="0"/>
            </a:endParaRPr>
          </a:p>
        </p:txBody>
      </p:sp>
      <p:pic>
        <p:nvPicPr>
          <p:cNvPr id="10342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2C0F1D0-D223-4300-99FF-00AF6744AFF6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44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42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Mudança de método de valorimetria</a:t>
            </a:r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métodos devem ser uniformemente seguidos  nos sucessivos períodos de tributação </a:t>
            </a:r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mudança apenas quando se justifiquem por razões de natureza económica ou técnica e seja aceite pela AT</a:t>
            </a:r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endParaRPr lang="pt-PT" smtClean="0"/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endParaRPr lang="pt-PT" smtClean="0"/>
          </a:p>
          <a:p>
            <a:pPr marL="577850" lvl="1" indent="-17780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pt-PT" smtClean="0"/>
          </a:p>
        </p:txBody>
      </p:sp>
      <p:sp>
        <p:nvSpPr>
          <p:cNvPr id="105474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>
                <a:cs typeface="Arial" charset="0"/>
              </a:rPr>
              <a:t>Inventários    </a:t>
            </a:r>
            <a:r>
              <a:rPr lang="pt-PT" sz="2400"/>
              <a:t>[Art.º 27.º]</a:t>
            </a:r>
            <a:endParaRPr lang="pt-PT" sz="2400">
              <a:cs typeface="Arial" charset="0"/>
            </a:endParaRPr>
          </a:p>
        </p:txBody>
      </p:sp>
      <p:pic>
        <p:nvPicPr>
          <p:cNvPr id="105475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A6C67C8A-326A-474A-8205-1097DADCF982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45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547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CaixaDeTexto 4"/>
          <p:cNvSpPr txBox="1">
            <a:spLocks noChangeArrowheads="1"/>
          </p:cNvSpPr>
          <p:nvPr/>
        </p:nvSpPr>
        <p:spPr bwMode="auto">
          <a:xfrm>
            <a:off x="285750" y="1643063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>
              <a:solidFill>
                <a:schemeClr val="bg2"/>
              </a:solidFill>
              <a:latin typeface="Calibri" pitchFamily="34" charset="0"/>
            </a:endParaRPr>
          </a:p>
        </p:txBody>
      </p:sp>
      <p:graphicFrame>
        <p:nvGraphicFramePr>
          <p:cNvPr id="15" name="Diagrama 14"/>
          <p:cNvGraphicFramePr/>
          <p:nvPr/>
        </p:nvGraphicFramePr>
        <p:xfrm>
          <a:off x="272955" y="1556792"/>
          <a:ext cx="8666329" cy="398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7523" name="CaixaDeTexto 8"/>
          <p:cNvSpPr txBox="1">
            <a:spLocks noChangeArrowheads="1"/>
          </p:cNvSpPr>
          <p:nvPr/>
        </p:nvSpPr>
        <p:spPr bwMode="auto">
          <a:xfrm>
            <a:off x="4667250" y="5610225"/>
            <a:ext cx="2292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NCRF 18, § 23 a 27</a:t>
            </a:r>
          </a:p>
        </p:txBody>
      </p:sp>
      <p:sp>
        <p:nvSpPr>
          <p:cNvPr id="107524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>
                <a:cs typeface="Arial" charset="0"/>
              </a:rPr>
              <a:t>Inventários   </a:t>
            </a:r>
            <a:r>
              <a:rPr lang="pt-PT" sz="2400"/>
              <a:t>[Art.º 26.º]</a:t>
            </a:r>
            <a:endParaRPr lang="pt-PT" sz="2400">
              <a:cs typeface="Arial" charset="0"/>
            </a:endParaRPr>
          </a:p>
        </p:txBody>
      </p:sp>
      <p:pic>
        <p:nvPicPr>
          <p:cNvPr id="107525" name="Picture 2" descr="logo_iseg7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6976CC85-A5D7-499D-B51A-48AED37410C0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46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52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ângulo arredondado 12"/>
          <p:cNvSpPr/>
          <p:nvPr/>
        </p:nvSpPr>
        <p:spPr>
          <a:xfrm>
            <a:off x="484188" y="1392238"/>
            <a:ext cx="8255000" cy="787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Ajustamentos – são reconhecidos quando</a:t>
            </a:r>
          </a:p>
          <a:p>
            <a:pPr algn="ctr">
              <a:spcBef>
                <a:spcPct val="50000"/>
              </a:spcBef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Valor escriturado &gt; valor realizável líquido</a:t>
            </a:r>
          </a:p>
        </p:txBody>
      </p:sp>
      <p:sp>
        <p:nvSpPr>
          <p:cNvPr id="14" name="Rectângulo arredondado 13"/>
          <p:cNvSpPr/>
          <p:nvPr/>
        </p:nvSpPr>
        <p:spPr>
          <a:xfrm>
            <a:off x="436563" y="2316163"/>
            <a:ext cx="8283575" cy="353853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algn="ctr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pt-PT" b="1">
                <a:solidFill>
                  <a:schemeClr val="tx1"/>
                </a:solidFill>
                <a:latin typeface="Arial" charset="0"/>
                <a:cs typeface="Arial" charset="0"/>
              </a:rPr>
              <a:t>Valor realizável líquido = Preço de venda – custos de vender</a:t>
            </a:r>
          </a:p>
          <a:p>
            <a:pPr marL="177800" indent="-177800">
              <a:spcBef>
                <a:spcPts val="600"/>
              </a:spcBef>
              <a:defRPr/>
            </a:pPr>
            <a:r>
              <a:rPr lang="pt-PT" b="1">
                <a:solidFill>
                  <a:schemeClr val="tx1"/>
                </a:solidFill>
                <a:latin typeface="Arial" charset="0"/>
                <a:cs typeface="Arial" charset="0"/>
              </a:rPr>
              <a:t>Preço de venda </a:t>
            </a: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= preço de venda estimado no decurso ordinário da atividade empresarial</a:t>
            </a:r>
          </a:p>
          <a:p>
            <a:pPr marL="177800" indent="-177800">
              <a:spcBef>
                <a:spcPts val="600"/>
              </a:spcBef>
              <a:defRPr/>
            </a:pPr>
            <a:r>
              <a:rPr lang="pt-PT" u="sng">
                <a:solidFill>
                  <a:schemeClr val="tx1"/>
                </a:solidFill>
                <a:latin typeface="Arial" charset="0"/>
                <a:cs typeface="Arial" charset="0"/>
              </a:rPr>
              <a:t>Para efeito fiscal são considerados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os constantes de elementos oficiais ou 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os últimos que em condições normais tenham sido praticados pelo sujeito passivo ou forem correntes no 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os que no fim do período de tributação, forem correntes no mercado, desde de que sejam considerados idóneos ou de controlo inequívoco</a:t>
            </a:r>
          </a:p>
          <a:p>
            <a:pPr marL="177800" indent="-177800">
              <a:spcBef>
                <a:spcPts val="600"/>
              </a:spcBef>
              <a:defRPr/>
            </a:pPr>
            <a:r>
              <a:rPr lang="pt-PT" b="1">
                <a:solidFill>
                  <a:schemeClr val="tx1"/>
                </a:solidFill>
                <a:latin typeface="Arial" charset="0"/>
                <a:cs typeface="Arial" charset="0"/>
              </a:rPr>
              <a:t>Custos de vender </a:t>
            </a: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= custos necessários para acabamento e venda </a:t>
            </a:r>
          </a:p>
        </p:txBody>
      </p:sp>
      <p:sp>
        <p:nvSpPr>
          <p:cNvPr id="109571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>
                <a:cs typeface="Arial" charset="0"/>
              </a:rPr>
              <a:t>Inventários    </a:t>
            </a:r>
            <a:r>
              <a:rPr lang="pt-PT" sz="2400"/>
              <a:t>[Art.º 28.º]</a:t>
            </a:r>
            <a:endParaRPr lang="pt-PT" sz="2400">
              <a:cs typeface="Arial" charset="0"/>
            </a:endParaRPr>
          </a:p>
        </p:txBody>
      </p:sp>
      <p:pic>
        <p:nvPicPr>
          <p:cNvPr id="109572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E923EAC6-84DA-4270-AAEB-7EE773D2A979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47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9574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549275"/>
            <a:ext cx="7561262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IMPARIDADES E PROVISÕES</a:t>
            </a:r>
          </a:p>
        </p:txBody>
      </p:sp>
      <p:pic>
        <p:nvPicPr>
          <p:cNvPr id="111618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B6A56ED-4298-49EB-BE83-E33B5D21EB8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48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1620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Imparidade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pt-PT" sz="1800" smtClean="0">
                <a:latin typeface="Arial" charset="0"/>
                <a:cs typeface="Arial" charset="0"/>
              </a:rPr>
              <a:t>Reconhece-se uma imparidade quando </a:t>
            </a:r>
          </a:p>
          <a:p>
            <a:pPr marL="0" indent="0" algn="ctr" eaLnBrk="1" hangingPunct="1">
              <a:spcBef>
                <a:spcPts val="1200"/>
              </a:spcBef>
              <a:buFont typeface="Wingdings" pitchFamily="2" charset="2"/>
              <a:buNone/>
            </a:pPr>
            <a:endParaRPr lang="pt-PT" smtClean="0"/>
          </a:p>
          <a:p>
            <a:pPr marL="0" indent="0" algn="ctr" eaLnBrk="1" hangingPunct="1">
              <a:spcBef>
                <a:spcPts val="1200"/>
              </a:spcBef>
              <a:buFont typeface="Wingdings" pitchFamily="2" charset="2"/>
              <a:buNone/>
            </a:pPr>
            <a:endParaRPr lang="pt-PT" smtClean="0"/>
          </a:p>
          <a:p>
            <a:pPr marL="0" indent="0" algn="ctr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pt-PT" sz="1800" smtClean="0">
                <a:latin typeface="Arial" charset="0"/>
                <a:cs typeface="Arial" charset="0"/>
              </a:rPr>
              <a:t>Sendo quantia recuperável a mais alta de entre</a:t>
            </a:r>
          </a:p>
          <a:p>
            <a:pPr marL="0" indent="0" algn="ctr" eaLnBrk="1" hangingPunct="1">
              <a:spcBef>
                <a:spcPts val="1200"/>
              </a:spcBef>
              <a:buFont typeface="Wingdings" pitchFamily="2" charset="2"/>
              <a:buNone/>
            </a:pPr>
            <a:endParaRPr lang="pt-PT" smtClean="0"/>
          </a:p>
          <a:p>
            <a:pPr marL="0" indent="0" algn="ctr" eaLnBrk="1" hangingPunct="1">
              <a:spcBef>
                <a:spcPts val="600"/>
              </a:spcBef>
              <a:buFont typeface="Wingdings" pitchFamily="2" charset="2"/>
              <a:buNone/>
            </a:pPr>
            <a:endParaRPr lang="pt-PT" smtClean="0"/>
          </a:p>
          <a:p>
            <a:pPr marL="0" indent="0" algn="ctr" eaLnBrk="1" hangingPunct="1">
              <a:spcBef>
                <a:spcPts val="600"/>
              </a:spcBef>
              <a:buFont typeface="Wingdings" pitchFamily="2" charset="2"/>
              <a:buNone/>
            </a:pPr>
            <a:endParaRPr lang="pt-PT" sz="2400" smtClean="0"/>
          </a:p>
        </p:txBody>
      </p:sp>
      <p:sp>
        <p:nvSpPr>
          <p:cNvPr id="11" name="Rectângulo arredondado 10"/>
          <p:cNvSpPr/>
          <p:nvPr/>
        </p:nvSpPr>
        <p:spPr>
          <a:xfrm>
            <a:off x="790575" y="2633663"/>
            <a:ext cx="7561263" cy="9017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pt-PT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quantia escriturada</a:t>
            </a: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&gt; </a:t>
            </a:r>
            <a:r>
              <a:rPr lang="pt-PT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quantia </a:t>
            </a:r>
            <a:r>
              <a:rPr lang="pt-PT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recuperável</a:t>
            </a:r>
            <a:r>
              <a:rPr lang="pt-PT" b="1" dirty="0" err="1">
                <a:latin typeface="Arial" pitchFamily="34" charset="0"/>
                <a:cs typeface="Arial" pitchFamily="34" charset="0"/>
              </a:rPr>
              <a:t>l</a:t>
            </a:r>
            <a:endParaRPr lang="pt-P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ângulo arredondado 11"/>
          <p:cNvSpPr/>
          <p:nvPr/>
        </p:nvSpPr>
        <p:spPr>
          <a:xfrm>
            <a:off x="755650" y="4292600"/>
            <a:ext cx="7573963" cy="95567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pt-PT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justo valor (-) custos de vender</a:t>
            </a: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ou o </a:t>
            </a:r>
            <a:r>
              <a:rPr lang="pt-PT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valor de uso</a:t>
            </a:r>
          </a:p>
        </p:txBody>
      </p:sp>
      <p:sp>
        <p:nvSpPr>
          <p:cNvPr id="113668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Perdas por imparidade fiscalmente dedutíveis    </a:t>
            </a:r>
            <a:r>
              <a:rPr lang="pt-PT" sz="2400"/>
              <a:t>[Art.º 35.º]</a:t>
            </a:r>
            <a:endParaRPr lang="en-US" sz="2400"/>
          </a:p>
        </p:txBody>
      </p:sp>
      <p:pic>
        <p:nvPicPr>
          <p:cNvPr id="11366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CC627A14-15AC-4C80-860D-E71B5BE03EC6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49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367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549275"/>
            <a:ext cx="8359775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INCIDÊNCIA </a:t>
            </a:r>
          </a:p>
        </p:txBody>
      </p:sp>
      <p:pic>
        <p:nvPicPr>
          <p:cNvPr id="2355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9BF579A-BD0D-4FA1-A892-0C19684C26A5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55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Perdas contabilizadas no período ou em períodos anteriores</a:t>
            </a:r>
          </a:p>
          <a:p>
            <a:pPr marL="0" indent="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 Créditos de cobrança duvidosa resultantes da atividade normal</a:t>
            </a:r>
          </a:p>
          <a:p>
            <a:pPr marL="0" indent="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 Recibos por cobrar pelas empresas seguradoras</a:t>
            </a:r>
          </a:p>
          <a:p>
            <a:pPr marL="0" indent="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 Desvalorizações excecionais em </a:t>
            </a:r>
          </a:p>
          <a:p>
            <a:pPr lvl="1" eaLnBrk="1" hangingPunct="1">
              <a:spcBef>
                <a:spcPts val="600"/>
              </a:spcBef>
              <a:buFontTx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ativos fixos tangíveis</a:t>
            </a:r>
          </a:p>
          <a:p>
            <a:pPr lvl="1" eaLnBrk="1" hangingPunct="1">
              <a:spcBef>
                <a:spcPts val="600"/>
              </a:spcBef>
              <a:buFontTx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ativos intangíveis</a:t>
            </a:r>
          </a:p>
          <a:p>
            <a:pPr lvl="1" eaLnBrk="1" hangingPunct="1">
              <a:spcBef>
                <a:spcPts val="600"/>
              </a:spcBef>
              <a:buFontTx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ativos biológicos não consumíveis</a:t>
            </a:r>
          </a:p>
          <a:p>
            <a:pPr lvl="1" eaLnBrk="1" hangingPunct="1">
              <a:spcBef>
                <a:spcPts val="600"/>
              </a:spcBef>
              <a:buFontTx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propriedades de investimento</a:t>
            </a:r>
          </a:p>
        </p:txBody>
      </p:sp>
      <p:sp>
        <p:nvSpPr>
          <p:cNvPr id="115714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Perdas por imparidade fiscalmente dedutíveis    </a:t>
            </a:r>
            <a:r>
              <a:rPr lang="pt-PT" sz="2400"/>
              <a:t>[Art.º 35.º]</a:t>
            </a:r>
            <a:endParaRPr lang="en-US" sz="2400"/>
          </a:p>
        </p:txBody>
      </p:sp>
      <p:pic>
        <p:nvPicPr>
          <p:cNvPr id="115715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C409CDE9-A82B-468B-A229-443A980A6C4D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50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571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São aceites como gastos quando preencham cumulativamente as seguintes condições</a:t>
            </a:r>
          </a:p>
          <a:p>
            <a:pPr marL="452438" lvl="1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 relacionados com atividade normal</a:t>
            </a:r>
          </a:p>
          <a:p>
            <a:pPr marL="452438" lvl="1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 considerados de cobrança duvidosa </a:t>
            </a:r>
          </a:p>
          <a:p>
            <a:pPr marL="452438" lvl="1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 o risco de incobrabilidade esteja devidamente justificado</a:t>
            </a:r>
          </a:p>
        </p:txBody>
      </p:sp>
      <p:sp>
        <p:nvSpPr>
          <p:cNvPr id="117762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Perdas por imparidade - em créditos    </a:t>
            </a:r>
            <a:r>
              <a:rPr lang="pt-PT" sz="2400"/>
              <a:t>[Art.º 36.º]</a:t>
            </a:r>
            <a:endParaRPr lang="en-US" sz="2400"/>
          </a:p>
        </p:txBody>
      </p:sp>
      <p:pic>
        <p:nvPicPr>
          <p:cNvPr id="117763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CE6048CF-8ACD-4392-AEB4-CFAB2EA29F4C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51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7765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  <a:cs typeface="Arial" charset="0"/>
              </a:rPr>
              <a:t>Considera-se que o </a:t>
            </a:r>
            <a:r>
              <a:rPr lang="pt-PT" sz="1800" b="1" u="sng" smtClean="0">
                <a:latin typeface="Arial" charset="0"/>
                <a:cs typeface="Arial" charset="0"/>
              </a:rPr>
              <a:t>risco de incobrabilidade</a:t>
            </a:r>
            <a:r>
              <a:rPr lang="pt-PT" sz="1800" b="1" smtClean="0">
                <a:latin typeface="Arial" charset="0"/>
                <a:cs typeface="Arial" charset="0"/>
              </a:rPr>
              <a:t> </a:t>
            </a:r>
            <a:r>
              <a:rPr lang="pt-PT" sz="1800" smtClean="0">
                <a:latin typeface="Arial" charset="0"/>
                <a:cs typeface="Arial" charset="0"/>
              </a:rPr>
              <a:t>está devidamente justificado quando</a:t>
            </a:r>
          </a:p>
          <a:p>
            <a:pPr marL="452438" lvl="1" indent="-177800" eaLnBrk="1" hangingPunct="1">
              <a:spcBef>
                <a:spcPts val="3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devedor tenha pendente processo de insolvência e de recuperação de empresas ou processo de execução</a:t>
            </a:r>
          </a:p>
          <a:p>
            <a:pPr marL="452438" lvl="1" indent="-177800" eaLnBrk="1" hangingPunct="1">
              <a:spcBef>
                <a:spcPts val="3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tenham sido reclamados judicialmente</a:t>
            </a:r>
          </a:p>
          <a:p>
            <a:pPr marL="452438" lvl="1" indent="-177800" eaLnBrk="1" hangingPunct="1">
              <a:spcBef>
                <a:spcPts val="3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estejam em mora à mais de 6 meses e existam provas objetivas de imparidade e de terem sido efetuadas diligências</a:t>
            </a:r>
          </a:p>
        </p:txBody>
      </p:sp>
      <p:graphicFrame>
        <p:nvGraphicFramePr>
          <p:cNvPr id="152602" name="Group 26"/>
          <p:cNvGraphicFramePr>
            <a:graphicFrameLocks noGrp="1"/>
          </p:cNvGraphicFramePr>
          <p:nvPr/>
        </p:nvGraphicFramePr>
        <p:xfrm>
          <a:off x="468313" y="3889375"/>
          <a:ext cx="8280400" cy="1781175"/>
        </p:xfrm>
        <a:graphic>
          <a:graphicData uri="http://schemas.openxmlformats.org/drawingml/2006/table">
            <a:tbl>
              <a:tblPr/>
              <a:tblGrid>
                <a:gridCol w="3094974"/>
                <a:gridCol w="5185945"/>
              </a:tblGrid>
              <a:tr h="5026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L="91434" marR="91434" marT="45734" marB="4573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meses &gt; mora &lt; 12 meses </a:t>
                      </a:r>
                    </a:p>
                  </a:txBody>
                  <a:tcPr marL="91434" marR="9143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7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marL="91434" marR="91434" marT="45734" marB="4573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meses &gt; mora &lt; 18 meses</a:t>
                      </a:r>
                    </a:p>
                  </a:txBody>
                  <a:tcPr marL="91434" marR="9143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9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75%</a:t>
                      </a:r>
                    </a:p>
                  </a:txBody>
                  <a:tcPr marL="91434" marR="91434" marT="45734" marB="4573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meses &gt; mora &lt; 24 meses </a:t>
                      </a:r>
                    </a:p>
                  </a:txBody>
                  <a:tcPr marL="91434" marR="9143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7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marL="91434" marR="91434" marT="45734" marB="45734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mora &gt; 24 meses </a:t>
                      </a:r>
                    </a:p>
                  </a:txBody>
                  <a:tcPr marL="91434" marR="91434"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823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Perdas por imparidade - em créditos    </a:t>
            </a:r>
            <a:r>
              <a:rPr lang="pt-PT" sz="2400"/>
              <a:t>[Art.º 36.º]</a:t>
            </a:r>
            <a:endParaRPr lang="en-US" sz="2400"/>
          </a:p>
        </p:txBody>
      </p:sp>
      <p:pic>
        <p:nvPicPr>
          <p:cNvPr id="11982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0D322813-AE10-4013-9666-303316C84F41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52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982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b="1" u="sng" smtClean="0">
                <a:latin typeface="Arial" charset="0"/>
                <a:cs typeface="Arial" charset="0"/>
              </a:rPr>
              <a:t>Excetuam-se</a:t>
            </a:r>
            <a:r>
              <a:rPr lang="pt-PT" sz="1800" u="sng" smtClean="0">
                <a:latin typeface="Arial" charset="0"/>
                <a:cs typeface="Arial" charset="0"/>
              </a:rPr>
              <a:t> das regras estabelecidas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Créditos sobre o Estado, Regiões Autónomas e autarquias locais ou aqueles em que estas entidades tenham prestado aval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Cobertos por seguro ou por qualquer espécie de garantia real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Exceto se o devedor tiver pendente processo de insolvência e de recuperação de empresas ou processo de execução ou os créditos tenham sido reclamados judicialmente</a:t>
            </a:r>
          </a:p>
          <a:p>
            <a:pPr marL="1000125" lvl="2" indent="-177800" eaLnBrk="1" hangingPunct="1">
              <a:spcBef>
                <a:spcPts val="600"/>
              </a:spcBef>
              <a:buFont typeface="Arial" charset="0"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sobre pessoas singulares ou coletivas que detenham + de 10% do capital da empresa ou sobre membros dos seus órgãos sociais</a:t>
            </a:r>
          </a:p>
          <a:p>
            <a:pPr marL="1000125" lvl="2" indent="-177800" eaLnBrk="1" hangingPunct="1">
              <a:spcBef>
                <a:spcPts val="600"/>
              </a:spcBef>
              <a:buFont typeface="Arial" charset="0"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sobre empresas participadas em + de 10% do capital</a:t>
            </a:r>
          </a:p>
          <a:p>
            <a:pPr marL="1000125" lvl="2" indent="-177800" eaLnBrk="1" hangingPunct="1">
              <a:spcBef>
                <a:spcPts val="600"/>
              </a:spcBef>
            </a:pPr>
            <a:endParaRPr lang="pt-PT" sz="2000" smtClean="0"/>
          </a:p>
        </p:txBody>
      </p:sp>
      <p:sp>
        <p:nvSpPr>
          <p:cNvPr id="121858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Perdas por imparidade - em créditos   </a:t>
            </a:r>
            <a:r>
              <a:rPr lang="pt-PT" sz="2400"/>
              <a:t>[Art.º 36.º]</a:t>
            </a:r>
            <a:endParaRPr lang="en-US" sz="2400"/>
          </a:p>
        </p:txBody>
      </p:sp>
      <p:pic>
        <p:nvPicPr>
          <p:cNvPr id="12185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E7125B7-B6F7-44D3-BEA4-7B6267FCC99F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53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186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801813"/>
            <a:ext cx="8493125" cy="404018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lang="pt-PT" sz="1800" b="1" dirty="0" smtClean="0">
                <a:latin typeface="Arial" pitchFamily="34" charset="0"/>
                <a:cs typeface="Arial" pitchFamily="34" charset="0"/>
              </a:rPr>
              <a:t>Perdas por imparidade aceites fiscalmente 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como desvalorizações excecionais em</a:t>
            </a:r>
          </a:p>
          <a:p>
            <a:pPr marL="627063" lvl="1" indent="-1698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ativos fixos tangíveis </a:t>
            </a:r>
          </a:p>
          <a:p>
            <a:pPr marL="627063" lvl="1" indent="-1698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ativos intangíveis</a:t>
            </a:r>
          </a:p>
          <a:p>
            <a:pPr marL="627063" lvl="1" indent="-1698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ativos biológicos não consumíveis</a:t>
            </a:r>
          </a:p>
          <a:p>
            <a:pPr marL="627063" lvl="1" indent="-169863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propriedades de investimento</a:t>
            </a: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provenientes de causas anormais devidamente comprovadas, designadamente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desastres 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fenómenos naturais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inovações técnicas excecionalmente rápidas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alterações significativas com efeito adverso</a:t>
            </a:r>
          </a:p>
          <a:p>
            <a:pPr marL="0" indent="0" eaLnBrk="1" hangingPunct="1">
              <a:spcBef>
                <a:spcPts val="600"/>
              </a:spcBef>
              <a:defRPr/>
            </a:pPr>
            <a:endParaRPr lang="pt-PT" dirty="0" smtClean="0"/>
          </a:p>
        </p:txBody>
      </p:sp>
      <p:sp>
        <p:nvSpPr>
          <p:cNvPr id="12390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Perdas por imparidade - em activos depreciáveis ou amortizáveis    </a:t>
            </a:r>
            <a:r>
              <a:rPr lang="pt-PT" sz="2400"/>
              <a:t>[Art.º 38.º]</a:t>
            </a:r>
            <a:endParaRPr lang="en-US" sz="2400"/>
          </a:p>
        </p:txBody>
      </p:sp>
      <p:pic>
        <p:nvPicPr>
          <p:cNvPr id="12390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6D1F6C7F-A318-4960-B844-B2551DB039AF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54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390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pt-PT" sz="1800" smtClean="0">
                <a:latin typeface="Arial" charset="0"/>
                <a:cs typeface="Arial" charset="0"/>
              </a:rPr>
              <a:t>Imparidades de ativos depreciáveis ou amortizáveis que não sejam fiscalmente aceites como desvalorizações excecionais são considerados gastos em partes iguais 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durante o período de vida útil restante do ativo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pt-PT" sz="1800" smtClean="0">
                <a:latin typeface="Arial" charset="0"/>
                <a:cs typeface="Arial" charset="0"/>
              </a:rPr>
              <a:t>    ou</a:t>
            </a:r>
          </a:p>
          <a:p>
            <a:pPr lvl="1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até ao período de tributação anterior aquele em que se verificar o abate ou transmissão</a:t>
            </a:r>
          </a:p>
          <a:p>
            <a:pPr marL="0" indent="0" eaLnBrk="1" hangingPunct="1">
              <a:spcBef>
                <a:spcPts val="600"/>
              </a:spcBef>
            </a:pPr>
            <a:endParaRPr lang="pt-PT" smtClean="0"/>
          </a:p>
        </p:txBody>
      </p:sp>
      <p:sp>
        <p:nvSpPr>
          <p:cNvPr id="125954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Perdas por imparidade - em activos depreciáveis ou amortizáveis    </a:t>
            </a:r>
            <a:r>
              <a:rPr lang="pt-PT" sz="2400"/>
              <a:t>[Art.º 35.º, n.º 4]</a:t>
            </a:r>
            <a:endParaRPr lang="en-US" sz="2400"/>
          </a:p>
        </p:txBody>
      </p:sp>
      <p:pic>
        <p:nvPicPr>
          <p:cNvPr id="125955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719D91A1-866B-499F-902F-BE733721B43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55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95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8434387" cy="435768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Definição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 É um passivo de tempestividade ou quantia incerta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pt-PT" sz="1800" smtClean="0">
                <a:latin typeface="Arial" charset="0"/>
                <a:cs typeface="Arial" charset="0"/>
              </a:rPr>
              <a:t>  (NCRF 21 – Provisões, passivos contingentes e ativos contingentes, §8)</a:t>
            </a:r>
          </a:p>
          <a:p>
            <a:pPr marL="395288" lvl="1" indent="-17780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pt-PT" sz="1800" smtClean="0"/>
          </a:p>
        </p:txBody>
      </p:sp>
      <p:sp>
        <p:nvSpPr>
          <p:cNvPr id="128002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Provisões</a:t>
            </a:r>
            <a:r>
              <a:rPr lang="pt-PT" sz="2400"/>
              <a:t>   [Art.º 39.º]</a:t>
            </a:r>
            <a:endParaRPr lang="en-US" sz="2400"/>
          </a:p>
        </p:txBody>
      </p:sp>
      <p:pic>
        <p:nvPicPr>
          <p:cNvPr id="128003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93DA6B9C-D66C-4416-8FE8-3F61AEB626FC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56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8005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510587" cy="4300537"/>
          </a:xfrm>
        </p:spPr>
        <p:txBody>
          <a:bodyPr/>
          <a:lstStyle/>
          <a:p>
            <a:pPr marL="177800" indent="-177800" eaLnBrk="1" hangingPunct="1">
              <a:spcBef>
                <a:spcPts val="12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Podem ser deduzidas as que se destinem a fazer face a</a:t>
            </a:r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obrigações e </a:t>
            </a:r>
            <a:r>
              <a:rPr lang="pt-PT" sz="1800" b="1" smtClean="0">
                <a:latin typeface="Arial" charset="0"/>
                <a:cs typeface="Arial" charset="0"/>
              </a:rPr>
              <a:t>encargos derivados de processos judiciais em curso </a:t>
            </a:r>
            <a:r>
              <a:rPr lang="pt-PT" sz="1800" smtClean="0">
                <a:latin typeface="Arial" charset="0"/>
                <a:cs typeface="Arial" charset="0"/>
              </a:rPr>
              <a:t>por factos que determinariam a sua inclusão como gastos do período</a:t>
            </a:r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b="1" smtClean="0">
                <a:latin typeface="Arial" charset="0"/>
                <a:cs typeface="Arial" charset="0"/>
              </a:rPr>
              <a:t>garantias a clientes </a:t>
            </a:r>
            <a:r>
              <a:rPr lang="pt-PT" sz="1800" smtClean="0">
                <a:latin typeface="Arial" charset="0"/>
                <a:cs typeface="Arial" charset="0"/>
              </a:rPr>
              <a:t>previstas em contratos de vendas ou prestações de serviços - não pode ser superior a</a:t>
            </a:r>
          </a:p>
          <a:p>
            <a:pPr marL="1395413" lvl="3" indent="-177800" eaLnBrk="1" hangingPunct="1">
              <a:spcBef>
                <a:spcPts val="1200"/>
              </a:spcBef>
              <a:buFont typeface="Arial" charset="0"/>
              <a:buChar char="∑"/>
            </a:pPr>
            <a:r>
              <a:rPr lang="pt-PT" smtClean="0">
                <a:latin typeface="Arial" charset="0"/>
                <a:cs typeface="Arial" charset="0"/>
              </a:rPr>
              <a:t> </a:t>
            </a:r>
            <a:r>
              <a:rPr lang="pt-PT" sz="1800" smtClean="0">
                <a:latin typeface="Arial" charset="0"/>
                <a:cs typeface="Arial" charset="0"/>
              </a:rPr>
              <a:t>encargos efectivamente suportados nos últimos 3 períodos</a:t>
            </a:r>
          </a:p>
          <a:p>
            <a:pPr marL="630238" lvl="1" indent="-177800" eaLnBrk="1" hangingPunct="1">
              <a:spcBef>
                <a:spcPts val="1200"/>
              </a:spcBef>
              <a:buFont typeface="Arial" charset="0"/>
              <a:buChar char="∑"/>
            </a:pPr>
            <a:r>
              <a:rPr lang="pt-PT" sz="1800" smtClean="0">
                <a:latin typeface="Arial" charset="0"/>
                <a:cs typeface="Arial" charset="0"/>
              </a:rPr>
              <a:t> vendas + prestações de serviços sujeitas a garantias nos últimos 3 períodos</a:t>
            </a:r>
            <a:endParaRPr lang="pt-PT" smtClean="0"/>
          </a:p>
        </p:txBody>
      </p:sp>
      <p:sp>
        <p:nvSpPr>
          <p:cNvPr id="130050" name="Line 11"/>
          <p:cNvSpPr>
            <a:spLocks noChangeShapeType="1"/>
          </p:cNvSpPr>
          <p:nvPr/>
        </p:nvSpPr>
        <p:spPr bwMode="auto">
          <a:xfrm flipV="1">
            <a:off x="750888" y="3808413"/>
            <a:ext cx="786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30051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Provisões</a:t>
            </a:r>
            <a:r>
              <a:rPr lang="pt-PT" sz="2400"/>
              <a:t>   [Art.º 39.º]</a:t>
            </a:r>
            <a:endParaRPr lang="en-US" sz="2400"/>
          </a:p>
        </p:txBody>
      </p:sp>
      <p:pic>
        <p:nvPicPr>
          <p:cNvPr id="130052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DC0E222A-3AB8-447B-B4C7-4F7CD2B63FC8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57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0054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549275"/>
            <a:ext cx="7561262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DEPRECIAÇÕES E AMORTIZAÇÕES</a:t>
            </a:r>
          </a:p>
        </p:txBody>
      </p:sp>
      <p:pic>
        <p:nvPicPr>
          <p:cNvPr id="132098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D41F99C4-A42C-4470-9176-859BAA459BA9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58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2100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49263" y="1541463"/>
            <a:ext cx="8302625" cy="4300537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Consideram-se gastos nos termos do art.º 23.º</a:t>
            </a:r>
          </a:p>
          <a:p>
            <a:pPr marL="577850" lvl="1" indent="-177800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…….</a:t>
            </a:r>
          </a:p>
          <a:p>
            <a:pPr marL="577850" lvl="1" indent="-177800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g) depreciações e amortizações</a:t>
            </a:r>
          </a:p>
          <a:p>
            <a:pPr marL="577850" lvl="1" indent="-177800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……..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u="sng" smtClean="0">
                <a:latin typeface="Arial" charset="0"/>
                <a:cs typeface="Arial" charset="0"/>
              </a:rPr>
              <a:t>Ativo fixo tangível (NCRF 7, § 6)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pt-PT" sz="1800" smtClean="0">
                <a:latin typeface="Arial" charset="0"/>
                <a:cs typeface="Arial" charset="0"/>
              </a:rPr>
              <a:t>      São itens tangíveis que</a:t>
            </a:r>
          </a:p>
          <a:p>
            <a:pPr marL="577850" lvl="1" indent="-177800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Sejam detidos para uso na produção ou fornecimento de bens ou serviços, para arrendamento a outros, ou para fins administrativos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u="sng" smtClean="0">
                <a:latin typeface="Arial" charset="0"/>
                <a:cs typeface="Arial" charset="0"/>
              </a:rPr>
              <a:t>Depreciação e amortização (NCRF 7, 6)</a:t>
            </a:r>
          </a:p>
          <a:p>
            <a:pPr marL="577850" lvl="1" indent="-177800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É a imputação sistemática da quantia depreciável de um ativo durante a sua vida útil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34147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Depreciações e amortizações</a:t>
            </a:r>
          </a:p>
        </p:txBody>
      </p:sp>
      <p:pic>
        <p:nvPicPr>
          <p:cNvPr id="134148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77A52570-1D00-49A7-BEC6-F266CD2C686C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59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4150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Entidades com </a:t>
            </a:r>
            <a:r>
              <a:rPr lang="pt-PT" sz="1800" u="sng" dirty="0" smtClean="0">
                <a:latin typeface="Arial" pitchFamily="34" charset="0"/>
                <a:cs typeface="Arial" pitchFamily="34" charset="0"/>
              </a:rPr>
              <a:t>sede ou direção efetiva 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em território português que sejam pessoas coletivas de direito público ou privado – designadamente 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‒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sociedades comerciais ou civis sob a forma comercial, cooperativas e empresas públicas</a:t>
            </a:r>
          </a:p>
          <a:p>
            <a:pPr lvl="1" eaLnBrk="1" hangingPunct="1">
              <a:spcBef>
                <a:spcPts val="600"/>
              </a:spcBef>
              <a:buFont typeface="Arial" panose="020B0604020202020204" pitchFamily="34" charset="0"/>
              <a:buChar char="‒"/>
              <a:defRPr/>
            </a:pPr>
            <a:r>
              <a:rPr lang="pt-PT" sz="1800" dirty="0">
                <a:latin typeface="Arial" pitchFamily="34" charset="0"/>
                <a:cs typeface="Arial" pitchFamily="34" charset="0"/>
              </a:rPr>
              <a:t>e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ntidades desprovidas de personalidade jurídica cujos rendimentos não sejam tributáveis em IRS ou IRC – designadamente heranças jacentes, pessoas coletivas com declaração de invalidade, associações e sociedades civis e sociedades comerciais ou civis sob forma comercial antes do registo definitivo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Entidades com ou sem personalidade jurídica que </a:t>
            </a:r>
            <a:r>
              <a:rPr lang="pt-PT" sz="1800" u="sng" dirty="0" smtClean="0">
                <a:latin typeface="Arial" pitchFamily="34" charset="0"/>
                <a:cs typeface="Arial" pitchFamily="34" charset="0"/>
              </a:rPr>
              <a:t>não tenham sede nem direção efetiva 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em território português e cujos rendimentos nele obtidos não estejam sujeitos a IRS</a:t>
            </a: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  <a:defRPr/>
            </a:pPr>
            <a:endParaRPr lang="pt-PT" sz="1800" dirty="0" smtClean="0"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pt-PT" sz="1800" dirty="0" smtClean="0">
              <a:latin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pt-PT" sz="1800" dirty="0" smtClean="0">
              <a:latin typeface="Arial" charset="0"/>
            </a:endParaRPr>
          </a:p>
        </p:txBody>
      </p:sp>
      <p:sp>
        <p:nvSpPr>
          <p:cNvPr id="25602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600"/>
              </a:spcBef>
            </a:pPr>
            <a:r>
              <a:rPr lang="pt-PT" sz="2400"/>
              <a:t>Sujeitos passivos   </a:t>
            </a:r>
            <a:r>
              <a:rPr lang="pt-PT" sz="2400">
                <a:cs typeface="Arial" charset="0"/>
              </a:rPr>
              <a:t>[Art.º 2.º]</a:t>
            </a:r>
            <a:endParaRPr lang="pt-PT" sz="2400" u="sng">
              <a:cs typeface="Arial" charset="0"/>
            </a:endParaRPr>
          </a:p>
        </p:txBody>
      </p:sp>
      <p:pic>
        <p:nvPicPr>
          <p:cNvPr id="25603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201D12AE-2B3F-452A-9461-373555B499CC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605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49263" y="1541463"/>
            <a:ext cx="8302625" cy="4300537"/>
          </a:xfrm>
        </p:spPr>
        <p:txBody>
          <a:bodyPr/>
          <a:lstStyle/>
          <a:p>
            <a:pPr marL="177800" indent="-177800"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pt-PT" sz="2000" u="sng" smtClean="0">
                <a:latin typeface="Arial" charset="0"/>
                <a:cs typeface="Arial" charset="0"/>
              </a:rPr>
              <a:t>Elementos depreciáveis ou amortizáveis</a:t>
            </a:r>
            <a:endParaRPr lang="pt-PT" sz="2000" smtClean="0">
              <a:latin typeface="Arial" charset="0"/>
              <a:cs typeface="Arial" charset="0"/>
            </a:endParaRPr>
          </a:p>
          <a:p>
            <a:pPr marL="177800" indent="-1778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De elementos do ativo sujeitos a deperecimento resultantes da utilização ou do decurso do tempo</a:t>
            </a:r>
          </a:p>
          <a:p>
            <a:pPr marL="534988" lvl="1" indent="-177800"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Ativos fixos tangíveis</a:t>
            </a:r>
          </a:p>
          <a:p>
            <a:pPr marL="534988" lvl="1" indent="-177800"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Ativos intangíveis</a:t>
            </a:r>
          </a:p>
          <a:p>
            <a:pPr marL="534988" lvl="1" indent="-177800"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Propriedades de investimento contabilizadas ao custo histórico</a:t>
            </a:r>
          </a:p>
          <a:p>
            <a:pPr marL="177800" indent="-1778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Só se consideram sujeitos a deperecimento depois de entrarem em funcionamento </a:t>
            </a:r>
          </a:p>
          <a:p>
            <a:pPr marL="534988" lvl="1" indent="-177800" eaLnBrk="1" hangingPunct="1">
              <a:lnSpc>
                <a:spcPct val="90000"/>
              </a:lnSpc>
              <a:spcBef>
                <a:spcPts val="12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(NCRF 7: deperecimento quando estiver disponível para uso)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36195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Depreciações e amortizações    </a:t>
            </a:r>
            <a:r>
              <a:rPr lang="pt-PT" sz="2400"/>
              <a:t>[Art.º 29.º]</a:t>
            </a:r>
            <a:endParaRPr lang="en-US" sz="2400"/>
          </a:p>
        </p:txBody>
      </p:sp>
      <p:pic>
        <p:nvPicPr>
          <p:cNvPr id="136196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50E4E35-094B-4484-B407-DE35E53FDA0E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60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6198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36563" y="1541463"/>
            <a:ext cx="8315325" cy="4300537"/>
          </a:xfrm>
        </p:spPr>
        <p:txBody>
          <a:bodyPr/>
          <a:lstStyle/>
          <a:p>
            <a:pPr marL="177800" indent="-177800"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Período de vida útil</a:t>
            </a:r>
            <a:r>
              <a:rPr lang="pt-PT" sz="1800" smtClean="0">
                <a:latin typeface="Arial" charset="0"/>
                <a:cs typeface="Arial" charset="0"/>
              </a:rPr>
              <a:t>    </a:t>
            </a:r>
          </a:p>
          <a:p>
            <a:pPr marL="177800" indent="-177800" eaLnBrk="1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É o que se deduz das taxas de depreciação ou amortização previstas nas tabelas </a:t>
            </a:r>
          </a:p>
          <a:p>
            <a:pPr marL="577850" lvl="1" indent="-177800"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Período máximo = 100/taxa da tabela (%)</a:t>
            </a:r>
          </a:p>
          <a:p>
            <a:pPr marL="577850" lvl="1" indent="-177800"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Período mínimo = 100/0,5 x taxa da tabela (%)</a:t>
            </a:r>
          </a:p>
          <a:p>
            <a:pPr marL="177800" indent="-177800" eaLnBrk="1" hangingPunct="1">
              <a:spcBef>
                <a:spcPts val="12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Quotas mínimas</a:t>
            </a:r>
            <a:r>
              <a:rPr lang="pt-PT" sz="1800" smtClean="0">
                <a:latin typeface="Arial" charset="0"/>
                <a:cs typeface="Arial" charset="0"/>
              </a:rPr>
              <a:t>    [Art.º 18.º do DR 25/2009]</a:t>
            </a:r>
            <a:endParaRPr lang="pt-PT" sz="1800" u="sng" smtClean="0">
              <a:latin typeface="Arial" charset="0"/>
              <a:cs typeface="Arial" charset="0"/>
            </a:endParaRPr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Se não forem contabilizadas como gastos do período a que  respeitam não podem ser deduzidas noutros períodos subsequentes</a:t>
            </a:r>
          </a:p>
          <a:p>
            <a:pPr marL="577850" lvl="1" indent="-177800" eaLnBrk="1" hangingPunct="1">
              <a:spcBef>
                <a:spcPts val="1200"/>
              </a:spcBef>
            </a:pPr>
            <a:endParaRPr lang="pt-PT" sz="1800" smtClean="0"/>
          </a:p>
          <a:p>
            <a:pPr marL="177800" indent="-177800" eaLnBrk="1" hangingPunct="1">
              <a:spcBef>
                <a:spcPts val="1200"/>
              </a:spcBef>
            </a:pPr>
            <a:endParaRPr lang="pt-PT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38243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Depreciações e amortizações   </a:t>
            </a:r>
            <a:r>
              <a:rPr lang="pt-PT" sz="2400">
                <a:cs typeface="Arial" charset="0"/>
              </a:rPr>
              <a:t>[Art.º 31.º]</a:t>
            </a:r>
          </a:p>
        </p:txBody>
      </p:sp>
      <p:pic>
        <p:nvPicPr>
          <p:cNvPr id="13824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EDACB08D-2E88-4073-B275-87097ABD424E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61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824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283575" cy="4284662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Quotas constantes</a:t>
            </a:r>
            <a:r>
              <a:rPr lang="pt-PT" sz="1800" smtClean="0">
                <a:latin typeface="Arial" charset="0"/>
                <a:cs typeface="Arial" charset="0"/>
              </a:rPr>
              <a:t> (método da linha reta)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Método de cálculo da depreciação aceite como gasto</a:t>
            </a:r>
          </a:p>
          <a:p>
            <a:pPr marL="534988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taxa (x) custo de aquisição ou produção ou valor de reavaliação ou valor de mercado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Deprecia no ano de aquisição do bem (início de utilização) e não deprecia no ano de alienação ou abate</a:t>
            </a:r>
          </a:p>
          <a:p>
            <a:pPr marL="534988" lvl="1" indent="-177800" eaLnBrk="1" hangingPunct="1">
              <a:spcBef>
                <a:spcPts val="1200"/>
              </a:spcBef>
              <a:buFont typeface="Arial" charset="0"/>
              <a:buChar char="−"/>
            </a:pPr>
            <a:endParaRPr lang="pt-PT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40291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Depreciações e amortizações – métodos de cálculo       </a:t>
            </a:r>
            <a:r>
              <a:rPr lang="pt-PT" sz="2400">
                <a:cs typeface="Arial" charset="0"/>
              </a:rPr>
              <a:t>[Art.º 30.º e art.ºs 4.º a 6.º do DR 25/2009]</a:t>
            </a:r>
            <a:endParaRPr lang="pt-PT" sz="2400" u="sng">
              <a:cs typeface="Arial" charset="0"/>
            </a:endParaRPr>
          </a:p>
        </p:txBody>
      </p:sp>
      <p:pic>
        <p:nvPicPr>
          <p:cNvPr id="140292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BED249E0-7261-40CC-A771-943D76E6682B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62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0294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283575" cy="428466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Opção pela depreciação pelo regime dos duodécimos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No ano de início de funcionamento ou utilização taxa de depreciação = quota de depreciação a partir da quota anual correspondente ao número de meses contados desde o mês de entrada em funcionamento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No ano de transmissão, inutilização ou termo de vida útil – número de meses decorridos até ao mês anterior</a:t>
            </a:r>
          </a:p>
          <a:p>
            <a:pPr marL="577850" lvl="1" indent="-177800" eaLnBrk="1" hangingPunct="1">
              <a:spcBef>
                <a:spcPts val="1200"/>
              </a:spcBef>
              <a:buFont typeface="Arial" charset="0"/>
              <a:buChar char="−"/>
            </a:pPr>
            <a:endParaRPr lang="pt-PT" sz="180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42339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Depreciações e amortizações – métodos de cálculo       </a:t>
            </a:r>
            <a:r>
              <a:rPr lang="pt-PT" sz="2400">
                <a:cs typeface="Arial" charset="0"/>
              </a:rPr>
              <a:t>[Art.º 31.º, n.ºs 6 e 7 e art.º 7.º do DR 25/2009]</a:t>
            </a:r>
            <a:endParaRPr lang="pt-PT" sz="2400" u="sng">
              <a:cs typeface="Arial" charset="0"/>
            </a:endParaRPr>
          </a:p>
        </p:txBody>
      </p:sp>
      <p:pic>
        <p:nvPicPr>
          <p:cNvPr id="142340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E9AE4B1-2029-46B1-B945-791CF6FB084F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63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2342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36563" y="1541463"/>
            <a:ext cx="8420100" cy="430053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  <a:cs typeface="Arial" charset="0"/>
              </a:rPr>
              <a:t>Quotas decrescentes</a:t>
            </a:r>
            <a:r>
              <a:rPr lang="pt-PT" sz="1800" smtClean="0">
                <a:latin typeface="Arial" charset="0"/>
                <a:cs typeface="Arial" charset="0"/>
              </a:rPr>
              <a:t>   Não tenham sido adquiridas em estado de uso</a:t>
            </a:r>
          </a:p>
          <a:p>
            <a:pPr marL="4000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Não sejam edifícios, viaturas ligeiras de passageiros ou mistas, mobiliário e equipamentos sociais</a:t>
            </a:r>
          </a:p>
          <a:p>
            <a:pPr marL="4000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Forma de cálculo</a:t>
            </a:r>
          </a:p>
          <a:p>
            <a:pPr marL="800100" lvl="2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1.º ano - custo de aquisição (x) taxa (x) coeficiente</a:t>
            </a:r>
          </a:p>
          <a:p>
            <a:pPr marL="800100" lvl="2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2.º ano – valor líquido contabilístico (x) taxa (x) coeficiente</a:t>
            </a:r>
          </a:p>
          <a:p>
            <a:pPr marL="800100" lvl="2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…………….</a:t>
            </a:r>
          </a:p>
          <a:p>
            <a:pPr marL="800100" lvl="2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coeficientes </a:t>
            </a:r>
          </a:p>
          <a:p>
            <a:pPr lvl="3" eaLnBrk="1" hangingPunct="1">
              <a:spcBef>
                <a:spcPts val="600"/>
              </a:spcBef>
              <a:buFont typeface="Arial" charset="0"/>
              <a:buChar char="→"/>
            </a:pPr>
            <a:r>
              <a:rPr lang="pt-PT" sz="1800" smtClean="0">
                <a:latin typeface="Arial" charset="0"/>
                <a:cs typeface="Arial" charset="0"/>
              </a:rPr>
              <a:t>1,5 se período de vida útil &lt; 5 anos</a:t>
            </a:r>
          </a:p>
          <a:p>
            <a:pPr lvl="3" eaLnBrk="1" hangingPunct="1">
              <a:spcBef>
                <a:spcPts val="600"/>
              </a:spcBef>
              <a:buFont typeface="Arial" charset="0"/>
              <a:buChar char="→"/>
            </a:pPr>
            <a:r>
              <a:rPr lang="pt-PT" sz="1800" smtClean="0">
                <a:latin typeface="Arial" charset="0"/>
                <a:cs typeface="Arial" charset="0"/>
              </a:rPr>
              <a:t> 2,0 se período de vida útil 5 ou 6 anos</a:t>
            </a:r>
          </a:p>
          <a:p>
            <a:pPr lvl="3" eaLnBrk="1" hangingPunct="1">
              <a:spcBef>
                <a:spcPts val="600"/>
              </a:spcBef>
              <a:buFont typeface="Arial" charset="0"/>
              <a:buChar char="→"/>
            </a:pPr>
            <a:r>
              <a:rPr lang="pt-PT" sz="1800" smtClean="0">
                <a:latin typeface="Arial" charset="0"/>
                <a:cs typeface="Arial" charset="0"/>
              </a:rPr>
              <a:t> 2,5 se período de vida útil &gt; 6 anos</a:t>
            </a:r>
          </a:p>
          <a:p>
            <a:pPr marL="400050" lvl="1" indent="-177800" eaLnBrk="1" hangingPunct="1">
              <a:lnSpc>
                <a:spcPct val="90000"/>
              </a:lnSpc>
              <a:spcBef>
                <a:spcPts val="1200"/>
              </a:spcBef>
              <a:buFont typeface="Arial" charset="0"/>
              <a:buChar char="−"/>
            </a:pPr>
            <a:endParaRPr lang="pt-PT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44387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Depreciações e amortizações – métodos de cálculo      </a:t>
            </a:r>
            <a:r>
              <a:rPr lang="pt-PT" sz="2400">
                <a:cs typeface="Arial" charset="0"/>
              </a:rPr>
              <a:t>[Art.sº 30.º e 31.º e art.ºs 4.º a 6.º do DR 25/2009]</a:t>
            </a:r>
            <a:endParaRPr lang="pt-PT" sz="2400" u="sng">
              <a:cs typeface="Arial" charset="0"/>
            </a:endParaRPr>
          </a:p>
        </p:txBody>
      </p:sp>
      <p:pic>
        <p:nvPicPr>
          <p:cNvPr id="144388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1587C02C-FDBE-4FA6-804C-2C04B176DDA9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64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4390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36563" y="1541463"/>
            <a:ext cx="8315325" cy="430053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/>
              <a:t> </a:t>
            </a:r>
            <a:r>
              <a:rPr lang="pt-PT" sz="1800" u="sng" smtClean="0">
                <a:latin typeface="Arial" charset="0"/>
                <a:cs typeface="Arial" charset="0"/>
              </a:rPr>
              <a:t>Bens adquiridos em estado de uso ou de grandes reparações e beneficiações</a:t>
            </a:r>
            <a:r>
              <a:rPr lang="pt-PT" sz="1800" smtClean="0">
                <a:latin typeface="Arial" charset="0"/>
                <a:cs typeface="Arial" charset="0"/>
              </a:rPr>
              <a:t>    </a:t>
            </a: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  <a:cs typeface="Arial" charset="0"/>
              </a:rPr>
              <a:t>   [Art.º 31.º, n.º 5]</a:t>
            </a:r>
            <a:endParaRPr lang="pt-PT" sz="1800" u="sng" smtClean="0">
              <a:latin typeface="Arial" charset="0"/>
              <a:cs typeface="Arial" charset="0"/>
            </a:endParaRPr>
          </a:p>
          <a:p>
            <a:pPr marL="577850" lvl="1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 as quotas de depreciação são calculadas com base no período de utilidade esperada (taxa = 100/n.º anos (%))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u="sng" smtClean="0">
                <a:latin typeface="Arial" charset="0"/>
                <a:cs typeface="Arial" charset="0"/>
              </a:rPr>
              <a:t>Elementos de reduzido valor</a:t>
            </a:r>
            <a:r>
              <a:rPr lang="pt-PT" sz="1800" smtClean="0">
                <a:latin typeface="Arial" charset="0"/>
                <a:cs typeface="Arial" charset="0"/>
              </a:rPr>
              <a:t>    [Art.º 33.º e art.º 19.º do DR 25/2009]</a:t>
            </a:r>
            <a:endParaRPr lang="pt-PT" sz="1800" u="sng" smtClean="0">
              <a:latin typeface="Arial" charset="0"/>
              <a:cs typeface="Arial" charset="0"/>
            </a:endParaRPr>
          </a:p>
          <a:p>
            <a:pPr marL="577850" lvl="1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b="1" smtClean="0">
                <a:latin typeface="Arial" charset="0"/>
                <a:cs typeface="Arial" charset="0"/>
              </a:rPr>
              <a:t>é aceite </a:t>
            </a:r>
            <a:r>
              <a:rPr lang="pt-PT" sz="1800" smtClean="0">
                <a:latin typeface="Arial" charset="0"/>
                <a:cs typeface="Arial" charset="0"/>
              </a:rPr>
              <a:t>na totalidade o custo de aquisição ou de produção quando o valor unitário não ultrapasse € 1.000</a:t>
            </a:r>
          </a:p>
          <a:p>
            <a:pPr marL="577850" lvl="1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r>
              <a:rPr lang="pt-PT" sz="1800" b="1" smtClean="0">
                <a:latin typeface="Arial" charset="0"/>
                <a:cs typeface="Arial" charset="0"/>
              </a:rPr>
              <a:t>exceto</a:t>
            </a:r>
            <a:r>
              <a:rPr lang="pt-PT" sz="1800" smtClean="0">
                <a:latin typeface="Arial" charset="0"/>
                <a:cs typeface="Arial" charset="0"/>
              </a:rPr>
              <a:t> quando façam parte integrante de um conjunto de elementos que deva ser depreciado ou amortizado como um todo</a:t>
            </a:r>
          </a:p>
          <a:p>
            <a:pPr marL="577850" lvl="1" indent="-177800" eaLnBrk="1" hangingPunct="1">
              <a:spcBef>
                <a:spcPts val="1200"/>
              </a:spcBef>
            </a:pPr>
            <a:endParaRPr lang="pt-PT" sz="180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46435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Depreciações e amortizações – casos especiais</a:t>
            </a:r>
          </a:p>
        </p:txBody>
      </p:sp>
      <p:pic>
        <p:nvPicPr>
          <p:cNvPr id="146436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241658D-0A9A-4FB7-8630-F3D73E7E75E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65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6438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Rectângulo arredondado 9"/>
          <p:cNvSpPr/>
          <p:nvPr/>
        </p:nvSpPr>
        <p:spPr>
          <a:xfrm>
            <a:off x="436563" y="1528763"/>
            <a:ext cx="8312150" cy="251142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177800">
              <a:spcBef>
                <a:spcPts val="600"/>
              </a:spcBef>
              <a:defRPr/>
            </a:pPr>
            <a:r>
              <a:rPr lang="pt-PT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não são aceites como gastos as depreciações</a:t>
            </a:r>
            <a:endParaRPr lang="pt-PT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elementos do ativo não sujeitos a deperecimento</a:t>
            </a:r>
          </a:p>
          <a:p>
            <a:pPr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excedam os limites estabelecidos</a:t>
            </a:r>
          </a:p>
          <a:p>
            <a:pPr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Praticadas para além do período máximo de vida útil</a:t>
            </a:r>
          </a:p>
          <a:p>
            <a:pPr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48483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Depreciações não dedutíveis   </a:t>
            </a:r>
            <a:r>
              <a:rPr lang="pt-PT" sz="2400"/>
              <a:t>[Art.º 34.º]</a:t>
            </a:r>
            <a:endParaRPr lang="en-US" sz="2400"/>
          </a:p>
        </p:txBody>
      </p:sp>
      <p:pic>
        <p:nvPicPr>
          <p:cNvPr id="14848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A14A215C-D5BD-4B57-A2EF-FAE9EB9E7025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66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848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arredondado 10"/>
          <p:cNvSpPr/>
          <p:nvPr/>
        </p:nvSpPr>
        <p:spPr>
          <a:xfrm>
            <a:off x="431800" y="1484313"/>
            <a:ext cx="8351838" cy="309721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>
              <a:spcBef>
                <a:spcPts val="600"/>
              </a:spcBef>
              <a:defRPr/>
            </a:pPr>
            <a:r>
              <a:rPr lang="pt-PT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Imóveis - não são aceites como gastos as depreciações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parte corresponde ao terreno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imóveis adquiridos sem indicação expressa do terreno o </a:t>
            </a:r>
            <a:r>
              <a:rPr lang="pt-PT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valor a atribuir é fixado em 25%</a:t>
            </a: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valor global a menos que outro seja estimado, fundamentado e aceite pela AT</a:t>
            </a:r>
          </a:p>
          <a:p>
            <a:pPr marL="177800" indent="-177800">
              <a:spcBef>
                <a:spcPts val="600"/>
              </a:spcBef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[DR n.º 25/2009, art.º 10.º]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Wingdings" pitchFamily="2" charset="2"/>
              <a:buChar char="§"/>
              <a:defRPr/>
            </a:pP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50531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Depreciações não dedutíveis   </a:t>
            </a:r>
            <a:r>
              <a:rPr lang="pt-PT" sz="2400"/>
              <a:t>[Art.º 34.º]</a:t>
            </a:r>
            <a:endParaRPr lang="en-US" sz="2400"/>
          </a:p>
        </p:txBody>
      </p:sp>
      <p:pic>
        <p:nvPicPr>
          <p:cNvPr id="150532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1F6E887E-EBB9-4BE7-BE50-B9772185DA2C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67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0534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Rectângulo arredondado 9"/>
          <p:cNvSpPr/>
          <p:nvPr/>
        </p:nvSpPr>
        <p:spPr>
          <a:xfrm>
            <a:off x="436563" y="1501775"/>
            <a:ext cx="8283575" cy="399891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endParaRPr lang="en-US" b="1" u="sng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defRPr/>
            </a:pPr>
            <a:r>
              <a:rPr lang="pt-PT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Viaturas ligeiras de passageiros ou mistos - não são aceites como gastos as depreciações</a:t>
            </a:r>
            <a:endParaRPr lang="en-US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parte correspondente ao custo de aquisição excedente a</a:t>
            </a:r>
          </a:p>
          <a:p>
            <a:pPr marL="635000"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€ 25.000 (adquiridas em 2012) </a:t>
            </a:r>
          </a:p>
          <a:p>
            <a:pPr marL="635000"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€ 30.000 (adquiridas em 2011) </a:t>
            </a:r>
          </a:p>
          <a:p>
            <a:pPr marL="635000"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€ 40.000 (adquiridas em 2010)</a:t>
            </a:r>
          </a:p>
          <a:p>
            <a:pPr marL="635000"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€ 29.927,87 (adquiridas em 2009 e anos anteriores)</a:t>
            </a:r>
          </a:p>
          <a:p>
            <a:pPr>
              <a:spcBef>
                <a:spcPts val="600"/>
              </a:spcBef>
              <a:defRPr/>
            </a:pPr>
            <a:r>
              <a:rPr lang="pt-PT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Barcos de recreio e aviões de turismo - não são aceites como gastos as depreciações</a:t>
            </a:r>
            <a:endParaRPr lang="en-US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Exceto se estiverem afetos a serviço público ou aluguer</a:t>
            </a:r>
          </a:p>
          <a:p>
            <a:pPr marL="635000"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52579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Depreciações não dedutíveis   </a:t>
            </a:r>
            <a:r>
              <a:rPr lang="pt-PT" sz="2400"/>
              <a:t>[Art.º 34.º]</a:t>
            </a:r>
            <a:endParaRPr lang="en-US" sz="2400"/>
          </a:p>
        </p:txBody>
      </p:sp>
      <p:pic>
        <p:nvPicPr>
          <p:cNvPr id="152580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C8C9E32E-BE3D-4672-B599-97FE59CA85B3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68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2582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Rectângulo arredondado 9"/>
          <p:cNvSpPr/>
          <p:nvPr/>
        </p:nvSpPr>
        <p:spPr>
          <a:xfrm>
            <a:off x="436563" y="1501775"/>
            <a:ext cx="8283575" cy="399891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>
              <a:lnSpc>
                <a:spcPct val="95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pt-PT" b="1">
                <a:solidFill>
                  <a:schemeClr val="tx1"/>
                </a:solidFill>
                <a:latin typeface="Arial" charset="0"/>
                <a:cs typeface="Arial" charset="0"/>
              </a:rPr>
              <a:t>São amortizáveis </a:t>
            </a: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apenas os que tem vida útil definida</a:t>
            </a:r>
          </a:p>
          <a:p>
            <a:pPr marL="622300" lvl="1" indent="-165100">
              <a:lnSpc>
                <a:spcPct val="95000"/>
              </a:lnSpc>
              <a:spcBef>
                <a:spcPts val="1200"/>
              </a:spcBef>
              <a:buFont typeface="Arial" charset="0"/>
              <a:buChar char="–"/>
              <a:defRPr/>
            </a:pP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Despesas com projetos de desenvolvimento</a:t>
            </a:r>
          </a:p>
          <a:p>
            <a:pPr marL="622300" lvl="1" indent="-165100">
              <a:lnSpc>
                <a:spcPct val="95000"/>
              </a:lnSpc>
              <a:spcBef>
                <a:spcPts val="1200"/>
              </a:spcBef>
              <a:buFont typeface="Arial" charset="0"/>
              <a:buChar char="–"/>
              <a:defRPr/>
            </a:pP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Elementos de propriedade industrial adquiridos a título oneroso e com utilização por um período limitado de tempo</a:t>
            </a:r>
          </a:p>
          <a:p>
            <a:pPr marL="177800" indent="-177800">
              <a:lnSpc>
                <a:spcPct val="95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pt-PT" b="1">
                <a:solidFill>
                  <a:schemeClr val="tx1"/>
                </a:solidFill>
                <a:latin typeface="Arial" charset="0"/>
                <a:cs typeface="Arial" charset="0"/>
              </a:rPr>
              <a:t>Não são amortizáveis</a:t>
            </a: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, exceto em caso de deperecimento efetivo e comprovado</a:t>
            </a:r>
          </a:p>
          <a:p>
            <a:pPr marL="622300" lvl="1" indent="-165100">
              <a:lnSpc>
                <a:spcPct val="95000"/>
              </a:lnSpc>
              <a:spcBef>
                <a:spcPts val="1200"/>
              </a:spcBef>
              <a:buFont typeface="Arial" charset="0"/>
              <a:buChar char="–"/>
              <a:defRPr/>
            </a:pP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 Trespasses</a:t>
            </a:r>
          </a:p>
          <a:p>
            <a:pPr marL="622300" lvl="1" indent="-165100">
              <a:lnSpc>
                <a:spcPct val="95000"/>
              </a:lnSpc>
              <a:spcBef>
                <a:spcPts val="1200"/>
              </a:spcBef>
              <a:buFont typeface="Arial" charset="0"/>
              <a:buChar char="–"/>
              <a:defRPr/>
            </a:pP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 Elementos de propriedade industrial </a:t>
            </a:r>
          </a:p>
          <a:p>
            <a:pPr marL="622300" lvl="1" indent="-165100">
              <a:lnSpc>
                <a:spcPct val="95000"/>
              </a:lnSpc>
              <a:spcBef>
                <a:spcPts val="1200"/>
              </a:spcBef>
              <a:buFont typeface="Arial" charset="0"/>
              <a:buChar char="–"/>
              <a:defRPr/>
            </a:pPr>
            <a:endParaRPr lang="pt-PT">
              <a:solidFill>
                <a:schemeClr val="tx1"/>
              </a:solidFill>
            </a:endParaRPr>
          </a:p>
        </p:txBody>
      </p:sp>
      <p:sp>
        <p:nvSpPr>
          <p:cNvPr id="154627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Amortizações de a</a:t>
            </a:r>
            <a:r>
              <a:rPr lang="pt-PT" sz="2400"/>
              <a:t>tivos intangíveis   [Art.º 16.º DR 25/2009]</a:t>
            </a:r>
            <a:endParaRPr lang="pt-PT" sz="2400" u="sng"/>
          </a:p>
        </p:txBody>
      </p:sp>
      <p:pic>
        <p:nvPicPr>
          <p:cNvPr id="154628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E39CBEE9-E479-4FD0-9366-CFD4D6FDDAE3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69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4630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622300" algn="l"/>
              </a:tabLst>
            </a:pPr>
            <a:r>
              <a:rPr lang="pt-PT" sz="1800" b="1" smtClean="0">
                <a:latin typeface="Arial" charset="0"/>
              </a:rPr>
              <a:t>Lucro </a:t>
            </a:r>
          </a:p>
          <a:p>
            <a:pPr marL="533400" lvl="1" indent="-76200" eaLnBrk="1" hangingPunct="1">
              <a:spcBef>
                <a:spcPts val="600"/>
              </a:spcBef>
              <a:tabLst>
                <a:tab pos="622300" algn="l"/>
              </a:tabLst>
            </a:pPr>
            <a:r>
              <a:rPr lang="pt-PT" sz="1600" smtClean="0">
                <a:latin typeface="Arial" charset="0"/>
              </a:rPr>
              <a:t>relativamente às sociedades comerciais ou civis sob a forma comercial, das cooperativas e das empresas públicas que exerçam a título principal uma atividade de natureza comercial, industrial ou agrícola</a:t>
            </a:r>
            <a:endParaRPr lang="pt-PT" sz="1600" b="1" smtClean="0">
              <a:latin typeface="Arial" charset="0"/>
            </a:endParaRP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622300" algn="l"/>
              </a:tabLst>
            </a:pPr>
            <a:r>
              <a:rPr lang="pt-PT" sz="1800" b="1" smtClean="0">
                <a:latin typeface="Arial" charset="0"/>
              </a:rPr>
              <a:t>Rendimento global das diversas categorias consideradas para efeito de IRS, incluindo incrementos patrimoniais gratuitos</a:t>
            </a:r>
            <a:r>
              <a:rPr lang="pt-PT" sz="1800" smtClean="0">
                <a:latin typeface="Arial" charset="0"/>
              </a:rPr>
              <a:t> </a:t>
            </a:r>
          </a:p>
          <a:p>
            <a:pPr marL="533400" lvl="1" indent="-76200" eaLnBrk="1" hangingPunct="1">
              <a:spcBef>
                <a:spcPts val="600"/>
              </a:spcBef>
              <a:tabLst>
                <a:tab pos="622300" algn="l"/>
              </a:tabLst>
            </a:pPr>
            <a:r>
              <a:rPr lang="pt-PT" sz="1600" smtClean="0">
                <a:latin typeface="Arial" charset="0"/>
              </a:rPr>
              <a:t>relativamente às entidades que não exerçam a título principal uma atividade de natureza comercial, industrial ou agrícola 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622300" algn="l"/>
              </a:tabLst>
            </a:pPr>
            <a:r>
              <a:rPr lang="pt-PT" sz="1800" b="1" smtClean="0">
                <a:latin typeface="Arial" charset="0"/>
              </a:rPr>
              <a:t>Lucro imputável</a:t>
            </a:r>
            <a:r>
              <a:rPr lang="pt-PT" sz="1800" smtClean="0">
                <a:latin typeface="Arial" charset="0"/>
              </a:rPr>
              <a:t> </a:t>
            </a:r>
          </a:p>
          <a:p>
            <a:pPr marL="533400" lvl="1" indent="-76200" eaLnBrk="1" hangingPunct="1">
              <a:spcBef>
                <a:spcPts val="600"/>
              </a:spcBef>
              <a:tabLst>
                <a:tab pos="622300" algn="l"/>
              </a:tabLst>
            </a:pPr>
            <a:r>
              <a:rPr lang="pt-PT" sz="1600" smtClean="0">
                <a:latin typeface="Arial" charset="0"/>
              </a:rPr>
              <a:t>relativamente aos estabelecimentos estáveis de entidades não residentes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  <a:tabLst>
                <a:tab pos="622300" algn="l"/>
              </a:tabLst>
            </a:pPr>
            <a:r>
              <a:rPr lang="pt-PT" sz="1800" b="1" smtClean="0">
                <a:latin typeface="Arial" charset="0"/>
              </a:rPr>
              <a:t>Rendimentos das diversas categorias para efeito de IRS e incrementos patrimoniais gratuitos</a:t>
            </a:r>
            <a:r>
              <a:rPr lang="pt-PT" sz="1800" smtClean="0">
                <a:latin typeface="Arial" charset="0"/>
              </a:rPr>
              <a:t> </a:t>
            </a:r>
          </a:p>
          <a:p>
            <a:pPr marL="533400" lvl="1" indent="-76200" eaLnBrk="1" hangingPunct="1">
              <a:spcBef>
                <a:spcPts val="600"/>
              </a:spcBef>
              <a:tabLst>
                <a:tab pos="622300" algn="l"/>
              </a:tabLst>
            </a:pPr>
            <a:r>
              <a:rPr lang="pt-PT" sz="1600" smtClean="0">
                <a:latin typeface="Arial" charset="0"/>
              </a:rPr>
              <a:t>relativamente às entidades não residentes que não possuam estabelecimento estável ou não lhe sejam imputáveis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None/>
              <a:tabLst>
                <a:tab pos="622300" algn="l"/>
              </a:tabLst>
            </a:pPr>
            <a:r>
              <a:rPr lang="pt-PT" sz="1800" smtClean="0">
                <a:latin typeface="Arial" charset="0"/>
              </a:rPr>
              <a:t>    </a:t>
            </a:r>
          </a:p>
        </p:txBody>
      </p:sp>
      <p:sp>
        <p:nvSpPr>
          <p:cNvPr id="27650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</a:pPr>
            <a:r>
              <a:rPr lang="pt-PT" sz="2400"/>
              <a:t>Base tributável   [Art.º 3.º]</a:t>
            </a:r>
            <a:endParaRPr lang="pt-PT" sz="2400" u="sng"/>
          </a:p>
        </p:txBody>
      </p:sp>
      <p:pic>
        <p:nvPicPr>
          <p:cNvPr id="27651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95BAA30E-D92C-4BF9-9F49-572724995F0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653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549275"/>
            <a:ext cx="7561262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MAIS E MENOS-VALIAS REALIZADAS</a:t>
            </a:r>
          </a:p>
        </p:txBody>
      </p:sp>
      <p:pic>
        <p:nvPicPr>
          <p:cNvPr id="15667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DEDE3438-3BC9-4530-86FB-B4351D685D5A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70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667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469312" cy="4300537"/>
          </a:xfrm>
        </p:spPr>
        <p:txBody>
          <a:bodyPr/>
          <a:lstStyle/>
          <a:p>
            <a:pPr marL="177800" indent="-177800" eaLnBrk="1" hangingPunct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Consideram-se rendimentos nos termos do art.º 20.ª</a:t>
            </a:r>
          </a:p>
          <a:p>
            <a:pPr marL="577850" lvl="1" indent="-177800" eaLnBrk="1" hangingPunct="1">
              <a:spcBef>
                <a:spcPts val="0"/>
              </a:spcBef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…….</a:t>
            </a:r>
          </a:p>
          <a:p>
            <a:pPr marL="577850" lvl="1" indent="-177800" eaLnBrk="1" hangingPunct="1">
              <a:spcBef>
                <a:spcPts val="0"/>
              </a:spcBef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h) mais-valias realizadas</a:t>
            </a:r>
          </a:p>
          <a:p>
            <a:pPr marL="577850" lvl="1" indent="-177800" eaLnBrk="1" hangingPunct="1">
              <a:spcBef>
                <a:spcPts val="0"/>
              </a:spcBef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……..</a:t>
            </a:r>
          </a:p>
          <a:p>
            <a:pPr marL="177800" indent="-177800" eaLnBrk="1" hangingPunct="1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Consideram-se gastos nos termos do art.º 23.ª</a:t>
            </a:r>
          </a:p>
          <a:p>
            <a:pPr marL="577850" lvl="1" indent="-177800" eaLnBrk="1" hangingPunct="1">
              <a:spcBef>
                <a:spcPts val="0"/>
              </a:spcBef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…….</a:t>
            </a:r>
          </a:p>
          <a:p>
            <a:pPr marL="577850" lvl="1" indent="-177800" eaLnBrk="1" hangingPunct="1">
              <a:spcBef>
                <a:spcPts val="0"/>
              </a:spcBef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l) menos-valias realizadas</a:t>
            </a:r>
          </a:p>
          <a:p>
            <a:pPr marL="577850" lvl="1" indent="-177800" eaLnBrk="1" hangingPunct="1">
              <a:spcBef>
                <a:spcPts val="0"/>
              </a:spcBef>
              <a:defRPr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……..</a:t>
            </a: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  <a:defRPr/>
            </a:pPr>
            <a:endParaRPr lang="pt-PT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58723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Mais e menos-valias realizadas</a:t>
            </a:r>
          </a:p>
        </p:txBody>
      </p:sp>
      <p:pic>
        <p:nvPicPr>
          <p:cNvPr id="15872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739A08B2-8DEE-4CE5-8134-B2E9F8B50C9E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71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872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arredondado 10"/>
          <p:cNvSpPr/>
          <p:nvPr/>
        </p:nvSpPr>
        <p:spPr>
          <a:xfrm>
            <a:off x="3535363" y="1541463"/>
            <a:ext cx="5240337" cy="1228725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>
              <a:solidFill>
                <a:srgbClr val="000000"/>
              </a:solidFill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Transmissões onerosas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Sinistros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Afetação permanente a fins alheios à atividade</a:t>
            </a:r>
          </a:p>
          <a:p>
            <a:pPr algn="ctr">
              <a:defRPr/>
            </a:pPr>
            <a:endParaRPr lang="pt-PT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12" name="Pentágono 11"/>
          <p:cNvSpPr/>
          <p:nvPr/>
        </p:nvSpPr>
        <p:spPr>
          <a:xfrm>
            <a:off x="423863" y="1473200"/>
            <a:ext cx="3028950" cy="1311275"/>
          </a:xfrm>
          <a:prstGeom prst="homePlat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Ganhos ou perdas resultantes de</a:t>
            </a:r>
          </a:p>
        </p:txBody>
      </p:sp>
      <p:sp>
        <p:nvSpPr>
          <p:cNvPr id="16" name="Rectângulo arredondado 15"/>
          <p:cNvSpPr/>
          <p:nvPr/>
        </p:nvSpPr>
        <p:spPr>
          <a:xfrm>
            <a:off x="463550" y="3616325"/>
            <a:ext cx="8216900" cy="228123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pt-PT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pt-PT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pt-PT" dirty="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pt-PT" dirty="0">
                <a:solidFill>
                  <a:srgbClr val="000000"/>
                </a:solidFill>
              </a:rPr>
              <a:t> </a:t>
            </a: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Ativos fixos tangíveis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Ativos intangíveis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Ativos biológicos que não sejam consumíveis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Propriedades de investimento</a:t>
            </a:r>
          </a:p>
          <a:p>
            <a:pPr marL="627063" lvl="1">
              <a:defRPr/>
            </a:pPr>
            <a:r>
              <a:rPr lang="pt-PT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(ainda que reclassificados como ativos não correntes detidos para venda)</a:t>
            </a:r>
            <a:endParaRPr lang="pt-PT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pt-PT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Instrumentos financeiros, exceto os reconhecidos pelo justo valor</a:t>
            </a:r>
          </a:p>
          <a:p>
            <a:pPr algn="ctr">
              <a:defRPr/>
            </a:pPr>
            <a:endParaRPr lang="pt-PT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pt-PT" dirty="0">
              <a:solidFill>
                <a:srgbClr val="000000"/>
              </a:solidFill>
            </a:endParaRPr>
          </a:p>
          <a:p>
            <a:pPr algn="ctr">
              <a:defRPr/>
            </a:pPr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13" name="Pentágono 12"/>
          <p:cNvSpPr/>
          <p:nvPr/>
        </p:nvSpPr>
        <p:spPr>
          <a:xfrm rot="5400000">
            <a:off x="4299744" y="-915193"/>
            <a:ext cx="558800" cy="8285162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 dirty="0"/>
          </a:p>
        </p:txBody>
      </p:sp>
      <p:sp>
        <p:nvSpPr>
          <p:cNvPr id="160773" name="CaixaDeTexto 16"/>
          <p:cNvSpPr txBox="1">
            <a:spLocks noChangeArrowheads="1"/>
          </p:cNvSpPr>
          <p:nvPr/>
        </p:nvSpPr>
        <p:spPr bwMode="auto">
          <a:xfrm>
            <a:off x="900113" y="2989263"/>
            <a:ext cx="72469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b="1">
                <a:solidFill>
                  <a:srgbClr val="000000"/>
                </a:solidFill>
              </a:rPr>
              <a:t>relativas a 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60775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Mais e menos-valias realizadas    </a:t>
            </a:r>
            <a:r>
              <a:rPr lang="pt-PT" sz="2400"/>
              <a:t>[Art.º 46.º]</a:t>
            </a:r>
            <a:endParaRPr lang="en-US" sz="2400"/>
          </a:p>
        </p:txBody>
      </p:sp>
      <p:pic>
        <p:nvPicPr>
          <p:cNvPr id="160776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BCB625E4-FA0A-4672-AF39-2183C7D22CE2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72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0778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177800" indent="-177800" eaLnBrk="1" hangingPunct="1">
              <a:spcBef>
                <a:spcPts val="1200"/>
              </a:spcBef>
            </a:pPr>
            <a:endParaRPr lang="pt-PT" smtClean="0"/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endParaRPr lang="pt-PT" smtClean="0"/>
          </a:p>
          <a:p>
            <a:pPr marL="577850" lvl="1" indent="-17780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pt-PT" smtClean="0"/>
          </a:p>
        </p:txBody>
      </p:sp>
      <p:graphicFrame>
        <p:nvGraphicFramePr>
          <p:cNvPr id="113680" name="Group 16"/>
          <p:cNvGraphicFramePr>
            <a:graphicFrameLocks noGrp="1"/>
          </p:cNvGraphicFramePr>
          <p:nvPr/>
        </p:nvGraphicFramePr>
        <p:xfrm>
          <a:off x="327025" y="2565400"/>
          <a:ext cx="8461375" cy="3322638"/>
        </p:xfrm>
        <a:graphic>
          <a:graphicData uri="http://schemas.openxmlformats.org/drawingml/2006/table">
            <a:tbl>
              <a:tblPr/>
              <a:tblGrid>
                <a:gridCol w="8461375"/>
              </a:tblGrid>
              <a:tr h="502931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VR = valor de realização – encargos inerentes à realização</a:t>
                      </a:r>
                    </a:p>
                  </a:txBody>
                  <a:tcPr marL="91432" marR="91432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914420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 = valor de aquisição – perdas por imparidade – outras correções previstas no art.º 35.º</a:t>
                      </a:r>
                    </a:p>
                  </a:txBody>
                  <a:tcPr marL="91432" marR="91432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02931">
                <a:tc>
                  <a:txBody>
                    <a:bodyPr/>
                    <a:lstStyle/>
                    <a:p>
                      <a:pPr marL="685800" marR="0" lvl="1" indent="-2286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= depreciações ou amortizações aceites fiscalmente</a:t>
                      </a:r>
                    </a:p>
                  </a:txBody>
                  <a:tcPr marL="91432" marR="91432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222967">
                <a:tc>
                  <a:txBody>
                    <a:bodyPr/>
                    <a:lstStyle/>
                    <a:p>
                      <a:pPr marL="723900" marR="0" lvl="0" indent="-27305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CDM = coeficiente de desvalorização da moeda </a:t>
                      </a:r>
                    </a:p>
                    <a:p>
                      <a:pPr marL="90805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(não aplicável a instrumentos  financeiros, exceto quanto a partes de capital</a:t>
                      </a:r>
                    </a:p>
                  </a:txBody>
                  <a:tcPr marL="91432" marR="91432" marT="45721" marB="4572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0" name="Rectângulo arredondado 9"/>
          <p:cNvSpPr/>
          <p:nvPr/>
        </p:nvSpPr>
        <p:spPr>
          <a:xfrm>
            <a:off x="314325" y="1500188"/>
            <a:ext cx="8447088" cy="92868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200000"/>
              </a:lnSpc>
              <a:spcBef>
                <a:spcPts val="1200"/>
              </a:spcBef>
              <a:defRPr/>
            </a:pPr>
            <a:r>
              <a:rPr lang="pt-PT" b="1" dirty="0">
                <a:solidFill>
                  <a:schemeClr val="tx1"/>
                </a:solidFill>
              </a:rPr>
              <a:t>Mais-valia = VR - (VA – DA) x CDM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62828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Mais e menos-valias realizadas    </a:t>
            </a:r>
            <a:r>
              <a:rPr lang="pt-PT" sz="2400"/>
              <a:t>[Art.º 46.º]</a:t>
            </a:r>
            <a:endParaRPr lang="en-US" sz="2400"/>
          </a:p>
        </p:txBody>
      </p:sp>
      <p:pic>
        <p:nvPicPr>
          <p:cNvPr id="16282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EC75B938-A649-4B6E-AD3A-B0D577918C78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73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283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arredondado 10"/>
          <p:cNvSpPr/>
          <p:nvPr/>
        </p:nvSpPr>
        <p:spPr>
          <a:xfrm>
            <a:off x="3889375" y="2197100"/>
            <a:ext cx="4872038" cy="6683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 alienações em geral</a:t>
            </a:r>
          </a:p>
        </p:txBody>
      </p:sp>
      <p:sp>
        <p:nvSpPr>
          <p:cNvPr id="12" name="Pentágono 11"/>
          <p:cNvSpPr/>
          <p:nvPr/>
        </p:nvSpPr>
        <p:spPr>
          <a:xfrm>
            <a:off x="409575" y="2184400"/>
            <a:ext cx="3289300" cy="7366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 dirty="0"/>
          </a:p>
          <a:p>
            <a:pPr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Valor da contraprestação</a:t>
            </a:r>
          </a:p>
          <a:p>
            <a:pPr algn="ctr">
              <a:defRPr/>
            </a:pP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7" name="Pentágono 16"/>
          <p:cNvSpPr/>
          <p:nvPr/>
        </p:nvSpPr>
        <p:spPr>
          <a:xfrm>
            <a:off x="398463" y="3030538"/>
            <a:ext cx="3368675" cy="118586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 dirty="0"/>
          </a:p>
          <a:p>
            <a:pPr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Valor de mercado</a:t>
            </a:r>
          </a:p>
          <a:p>
            <a:pPr algn="ctr">
              <a:defRPr/>
            </a:pP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8" name="Rectângulo arredondado 17"/>
          <p:cNvSpPr/>
          <p:nvPr/>
        </p:nvSpPr>
        <p:spPr>
          <a:xfrm>
            <a:off x="3876675" y="2951163"/>
            <a:ext cx="4884738" cy="12795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>
              <a:defRPr/>
            </a:pPr>
            <a:endParaRPr lang="pt-PT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  <a:defRPr/>
            </a:pPr>
            <a:endParaRPr lang="pt-PT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No caso de troca</a:t>
            </a: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No caso de bens afetos permanentemente a fins alheios à atividade exercida</a:t>
            </a: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pt-PT">
                <a:solidFill>
                  <a:schemeClr val="tx1"/>
                </a:solidFill>
                <a:latin typeface="Arial" charset="0"/>
                <a:cs typeface="Arial" charset="0"/>
              </a:rPr>
              <a:t>Nos casos de fusão ou cisão</a:t>
            </a:r>
          </a:p>
          <a:p>
            <a:pPr marL="177800" indent="-177800">
              <a:defRPr/>
            </a:pPr>
            <a:endParaRPr lang="pt-PT">
              <a:solidFill>
                <a:schemeClr val="tx1"/>
              </a:solidFill>
            </a:endParaRPr>
          </a:p>
          <a:p>
            <a:pPr marL="177800" indent="-177800">
              <a:defRPr/>
            </a:pPr>
            <a:endParaRPr lang="pt-PT">
              <a:solidFill>
                <a:schemeClr val="tx1"/>
              </a:solidFill>
            </a:endParaRPr>
          </a:p>
        </p:txBody>
      </p:sp>
      <p:sp>
        <p:nvSpPr>
          <p:cNvPr id="19" name="Cortar Rectângulo de Canto Simples 18"/>
          <p:cNvSpPr/>
          <p:nvPr/>
        </p:nvSpPr>
        <p:spPr>
          <a:xfrm>
            <a:off x="409575" y="1541463"/>
            <a:ext cx="8351838" cy="546100"/>
          </a:xfrm>
          <a:prstGeom prst="snip1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Considera-se como valor de realização</a:t>
            </a:r>
          </a:p>
        </p:txBody>
      </p:sp>
      <p:sp>
        <p:nvSpPr>
          <p:cNvPr id="13" name="Pentágono 12"/>
          <p:cNvSpPr/>
          <p:nvPr/>
        </p:nvSpPr>
        <p:spPr>
          <a:xfrm>
            <a:off x="414338" y="5081588"/>
            <a:ext cx="3352800" cy="85725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 dirty="0"/>
          </a:p>
          <a:p>
            <a:pPr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Valor da transação líquida dos juros contáveis</a:t>
            </a:r>
          </a:p>
          <a:p>
            <a:pPr algn="ctr">
              <a:defRPr/>
            </a:pP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430213" y="4305300"/>
            <a:ext cx="3336925" cy="703263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Valor da correspondente indemnização</a:t>
            </a:r>
          </a:p>
          <a:p>
            <a:pPr algn="ctr">
              <a:defRPr/>
            </a:pP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6" name="Rectângulo arredondado 15"/>
          <p:cNvSpPr/>
          <p:nvPr/>
        </p:nvSpPr>
        <p:spPr>
          <a:xfrm>
            <a:off x="3919538" y="4298950"/>
            <a:ext cx="4814887" cy="682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caso de expropriações ou sinistros</a:t>
            </a:r>
          </a:p>
        </p:txBody>
      </p:sp>
      <p:sp>
        <p:nvSpPr>
          <p:cNvPr id="20" name="Rectângulo arredondado 19"/>
          <p:cNvSpPr/>
          <p:nvPr/>
        </p:nvSpPr>
        <p:spPr>
          <a:xfrm>
            <a:off x="3948113" y="5091113"/>
            <a:ext cx="4759325" cy="7778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caso de alienação de títulos de dívida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64875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Mais e menos-valias realizadas    </a:t>
            </a:r>
            <a:r>
              <a:rPr lang="pt-PT" sz="2400"/>
              <a:t>[Art.º 46.º]</a:t>
            </a:r>
            <a:endParaRPr lang="en-US" sz="2400"/>
          </a:p>
        </p:txBody>
      </p:sp>
      <p:pic>
        <p:nvPicPr>
          <p:cNvPr id="164876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1392FE01-EC06-427C-8F86-0A4A1A712827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74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4878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469312" cy="4300537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pt-PT" sz="1800" b="1" u="sng" smtClean="0">
                <a:latin typeface="Arial" charset="0"/>
              </a:rPr>
              <a:t>Não são aceites</a:t>
            </a:r>
            <a:r>
              <a:rPr lang="pt-PT" sz="1800" smtClean="0">
                <a:latin typeface="Arial" charset="0"/>
              </a:rPr>
              <a:t> como gastos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Menos-valias realizadas relativas a barcos de recreio, aviões de turismo e viaturas ligeiras de passageiros ou mistas não afetos a serviços públicos ou aluguer – </a:t>
            </a:r>
            <a:r>
              <a:rPr lang="pt-PT" sz="1800" b="1" smtClean="0">
                <a:latin typeface="Arial" charset="0"/>
              </a:rPr>
              <a:t>exceto na parte em correspondem ao valor fiscalmente depreciável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 Menos-valias financeiras</a:t>
            </a:r>
          </a:p>
          <a:p>
            <a:pPr marL="623888" lvl="1" indent="-223838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</a:rPr>
              <a:t>diferença negativa entre as mais e menos-valias realizadas – </a:t>
            </a:r>
            <a:r>
              <a:rPr lang="pt-PT" sz="1800" b="1" smtClean="0">
                <a:latin typeface="Arial" charset="0"/>
              </a:rPr>
              <a:t>concorrem para o lucro tributável em apenas metade do seu valor</a:t>
            </a:r>
          </a:p>
          <a:p>
            <a:pPr marL="623888" lvl="1" indent="-223838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</a:rPr>
              <a:t>menos-valias e outras perdas relativas a partes de capital, na parte do valor que corresponda aos lucros distribuídos que tenham beneficiado nos últimos quatro anos da eliminação da dupla tributação económica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66915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Menos-valias   </a:t>
            </a:r>
            <a:r>
              <a:rPr lang="pt-PT" sz="2400"/>
              <a:t>[Art.º 45.º]</a:t>
            </a:r>
            <a:endParaRPr lang="en-US" sz="2400"/>
          </a:p>
        </p:txBody>
      </p:sp>
      <p:pic>
        <p:nvPicPr>
          <p:cNvPr id="166916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DC852FE3-8A65-4C33-BC1E-00C8552E9D18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75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6918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arredondado 10"/>
          <p:cNvSpPr/>
          <p:nvPr/>
        </p:nvSpPr>
        <p:spPr>
          <a:xfrm>
            <a:off x="4845050" y="2889250"/>
            <a:ext cx="4052888" cy="17192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5250" indent="-95250">
              <a:buFont typeface="Wingdings" pitchFamily="2" charset="2"/>
              <a:buChar char="§"/>
              <a:defRPr/>
            </a:pPr>
            <a:endParaRPr lang="pt-PT" dirty="0">
              <a:solidFill>
                <a:schemeClr val="tx1"/>
              </a:solidFill>
            </a:endParaRPr>
          </a:p>
          <a:p>
            <a:pPr marL="95250" indent="-95250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Produção ou construção de ativos fixos tangíveis</a:t>
            </a:r>
          </a:p>
          <a:p>
            <a:pPr marL="95250" indent="-95250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Ativos biológicos não consumíveis</a:t>
            </a:r>
          </a:p>
          <a:p>
            <a:pPr marL="95250" indent="-95250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Propriedades de investimento</a:t>
            </a:r>
          </a:p>
          <a:p>
            <a:pPr marL="95250" indent="-95250">
              <a:defRPr/>
            </a:pPr>
            <a:endParaRPr lang="pt-PT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0841" name="AutoShape 16"/>
          <p:cNvSpPr>
            <a:spLocks noChangeArrowheads="1"/>
          </p:cNvSpPr>
          <p:nvPr/>
        </p:nvSpPr>
        <p:spPr bwMode="auto">
          <a:xfrm>
            <a:off x="431800" y="2882900"/>
            <a:ext cx="2916238" cy="1725613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68963" name="Text Box 17"/>
          <p:cNvSpPr txBox="1">
            <a:spLocks noChangeArrowheads="1"/>
          </p:cNvSpPr>
          <p:nvPr/>
        </p:nvSpPr>
        <p:spPr bwMode="auto">
          <a:xfrm>
            <a:off x="504825" y="3003550"/>
            <a:ext cx="31670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lvl="1" indent="-177800">
              <a:buFont typeface="Wingdings" pitchFamily="2" charset="2"/>
              <a:buChar char="§"/>
            </a:pPr>
            <a:r>
              <a:rPr lang="pt-PT"/>
              <a:t>Ativos fixos tangíveis</a:t>
            </a:r>
          </a:p>
          <a:p>
            <a:pPr marL="177800" lvl="1" indent="-177800">
              <a:buFont typeface="Wingdings" pitchFamily="2" charset="2"/>
              <a:buChar char="§"/>
            </a:pPr>
            <a:r>
              <a:rPr lang="pt-PT"/>
              <a:t>Propriedades de investimento</a:t>
            </a:r>
          </a:p>
          <a:p>
            <a:pPr marL="177800" lvl="1" indent="-177800">
              <a:buFont typeface="Wingdings" pitchFamily="2" charset="2"/>
              <a:buChar char="§"/>
            </a:pPr>
            <a:r>
              <a:rPr lang="pt-PT"/>
              <a:t>Ativos não correntes detidos  para venda</a:t>
            </a:r>
          </a:p>
        </p:txBody>
      </p:sp>
      <p:sp>
        <p:nvSpPr>
          <p:cNvPr id="168964" name="Text Box 23"/>
          <p:cNvSpPr txBox="1">
            <a:spLocks noChangeArrowheads="1"/>
          </p:cNvSpPr>
          <p:nvPr/>
        </p:nvSpPr>
        <p:spPr bwMode="auto">
          <a:xfrm>
            <a:off x="3132138" y="2208213"/>
            <a:ext cx="20589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/>
              <a:t>considerada em </a:t>
            </a:r>
            <a:r>
              <a:rPr lang="pt-PT" b="1" u="sng"/>
              <a:t>metade do valor</a:t>
            </a:r>
            <a:endParaRPr lang="pt-PT"/>
          </a:p>
        </p:txBody>
      </p:sp>
      <p:sp>
        <p:nvSpPr>
          <p:cNvPr id="21" name="Seta para baixo 20"/>
          <p:cNvSpPr/>
          <p:nvPr/>
        </p:nvSpPr>
        <p:spPr>
          <a:xfrm>
            <a:off x="468313" y="1179513"/>
            <a:ext cx="2903537" cy="1674812"/>
          </a:xfrm>
          <a:prstGeom prst="downArrow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b="1" dirty="0">
                <a:solidFill>
                  <a:schemeClr val="tx1"/>
                </a:solidFill>
                <a:latin typeface="Arial" charset="0"/>
              </a:rPr>
              <a:t>Mais-valias</a:t>
            </a:r>
            <a:r>
              <a:rPr lang="pt-PT" dirty="0">
                <a:solidFill>
                  <a:schemeClr val="tx1"/>
                </a:solidFill>
                <a:latin typeface="Arial" charset="0"/>
              </a:rPr>
              <a:t> obtidas na alienação de</a:t>
            </a:r>
          </a:p>
        </p:txBody>
      </p:sp>
      <p:sp>
        <p:nvSpPr>
          <p:cNvPr id="24" name="Seta para a direita 23"/>
          <p:cNvSpPr/>
          <p:nvPr/>
        </p:nvSpPr>
        <p:spPr>
          <a:xfrm>
            <a:off x="3371850" y="3460750"/>
            <a:ext cx="1473200" cy="669925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6896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CF90D425-1343-42BF-91E3-192A5CE78D35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76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8969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Reinvestimento dos valores de realização    </a:t>
            </a:r>
            <a:r>
              <a:rPr lang="pt-PT" sz="2400"/>
              <a:t>[Art.º 48.º]</a:t>
            </a:r>
            <a:endParaRPr lang="en-US" sz="2400"/>
          </a:p>
        </p:txBody>
      </p:sp>
      <p:sp>
        <p:nvSpPr>
          <p:cNvPr id="16" name="Seta para baixo 15"/>
          <p:cNvSpPr/>
          <p:nvPr/>
        </p:nvSpPr>
        <p:spPr>
          <a:xfrm>
            <a:off x="5122863" y="1195388"/>
            <a:ext cx="3467100" cy="1673225"/>
          </a:xfrm>
          <a:prstGeom prst="downArrow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Sempre que o </a:t>
            </a:r>
            <a:r>
              <a:rPr lang="pt-PT" b="1" dirty="0">
                <a:solidFill>
                  <a:schemeClr val="tx1"/>
                </a:solidFill>
                <a:latin typeface="Arial" charset="0"/>
              </a:rPr>
              <a:t>valor de realização</a:t>
            </a:r>
            <a:r>
              <a:rPr lang="pt-PT" dirty="0">
                <a:solidFill>
                  <a:schemeClr val="tx1"/>
                </a:solidFill>
                <a:latin typeface="Arial" charset="0"/>
              </a:rPr>
              <a:t> seja reinvestido em</a:t>
            </a:r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>
            <a:off x="395288" y="4757738"/>
            <a:ext cx="2952750" cy="1408112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marL="0" lvl="1" algn="ctr">
              <a:buFont typeface="Wingdings" pitchFamily="2" charset="2"/>
              <a:buNone/>
              <a:defRPr/>
            </a:pPr>
            <a:endParaRPr lang="pt-PT" dirty="0"/>
          </a:p>
          <a:p>
            <a:pPr marL="0" lvl="1" algn="ctr">
              <a:buFont typeface="Wingdings" pitchFamily="2" charset="2"/>
              <a:buNone/>
              <a:defRPr/>
            </a:pPr>
            <a:r>
              <a:rPr lang="pt-PT" dirty="0"/>
              <a:t>Partes de capital</a:t>
            </a:r>
          </a:p>
          <a:p>
            <a:pPr algn="ctr">
              <a:defRPr/>
            </a:pPr>
            <a:endParaRPr lang="pt-PT" dirty="0"/>
          </a:p>
        </p:txBody>
      </p:sp>
      <p:sp>
        <p:nvSpPr>
          <p:cNvPr id="14" name="Rectângulo arredondado 13"/>
          <p:cNvSpPr/>
          <p:nvPr/>
        </p:nvSpPr>
        <p:spPr>
          <a:xfrm>
            <a:off x="4845050" y="4738688"/>
            <a:ext cx="4038600" cy="142716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>
              <a:buFont typeface="Wingdings" pitchFamily="2" charset="2"/>
              <a:buChar char="§"/>
              <a:defRPr/>
            </a:pPr>
            <a:endParaRPr lang="pt-PT" dirty="0">
              <a:solidFill>
                <a:schemeClr val="tx1"/>
              </a:solidFill>
            </a:endParaRP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Partes de capital</a:t>
            </a: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Ativos fixos tangíveis</a:t>
            </a: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Ativos biológicos não consumíveis</a:t>
            </a:r>
          </a:p>
          <a:p>
            <a:pPr marL="177800" indent="-177800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Propriedades de investimento</a:t>
            </a:r>
          </a:p>
          <a:p>
            <a:pPr marL="177800" indent="-177800">
              <a:defRPr/>
            </a:pPr>
            <a:endParaRPr lang="pt-PT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" name="Seta para a direita 16"/>
          <p:cNvSpPr/>
          <p:nvPr/>
        </p:nvSpPr>
        <p:spPr>
          <a:xfrm>
            <a:off x="3371850" y="5151438"/>
            <a:ext cx="1462088" cy="669925"/>
          </a:xfrm>
          <a:prstGeom prst="rightArrow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68974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3" name="Rectângulo arredondado 12"/>
          <p:cNvSpPr/>
          <p:nvPr/>
        </p:nvSpPr>
        <p:spPr>
          <a:xfrm>
            <a:off x="436563" y="1528763"/>
            <a:ext cx="8297862" cy="1965325"/>
          </a:xfrm>
          <a:prstGeom prst="roundRect">
            <a:avLst/>
          </a:prstGeom>
          <a:solidFill>
            <a:srgbClr val="F8F8F8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>
              <a:buFont typeface="Wingdings" pitchFamily="2" charset="2"/>
              <a:buChar char="§"/>
              <a:defRPr/>
            </a:pPr>
            <a:endParaRPr lang="pt-PT" dirty="0">
              <a:solidFill>
                <a:schemeClr val="tx1"/>
              </a:solidFill>
            </a:endParaRPr>
          </a:p>
          <a:p>
            <a:pPr>
              <a:defRPr/>
            </a:pPr>
            <a:endParaRPr lang="pt-PT" b="1" u="sng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PT" b="1" u="sng" dirty="0">
                <a:solidFill>
                  <a:schemeClr val="tx1"/>
                </a:solidFill>
                <a:latin typeface="Arial" charset="0"/>
              </a:rPr>
              <a:t>Prazo de reinvestimento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 no período de tributação anterior ao da realização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 no próprio período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 até ao fim do segundo período de tributação seguinte</a:t>
            </a:r>
          </a:p>
          <a:p>
            <a:pPr lvl="1">
              <a:buFont typeface="Wingdings" pitchFamily="2" charset="2"/>
              <a:buChar char="§"/>
              <a:defRPr/>
            </a:pPr>
            <a:endParaRPr lang="pt-PT" dirty="0">
              <a:solidFill>
                <a:schemeClr val="tx1"/>
              </a:solidFill>
              <a:latin typeface="Arial" charset="0"/>
            </a:endParaRPr>
          </a:p>
          <a:p>
            <a:pPr lvl="1">
              <a:buFont typeface="Wingdings" pitchFamily="2" charset="2"/>
              <a:buChar char="§"/>
              <a:defRPr/>
            </a:pPr>
            <a:endParaRPr lang="pt-PT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Rectângulo arredondado 13"/>
          <p:cNvSpPr/>
          <p:nvPr/>
        </p:nvSpPr>
        <p:spPr>
          <a:xfrm>
            <a:off x="438150" y="3684588"/>
            <a:ext cx="8281988" cy="2020887"/>
          </a:xfrm>
          <a:prstGeom prst="roundRect">
            <a:avLst/>
          </a:prstGeom>
          <a:solidFill>
            <a:srgbClr val="F8F8F8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PT" b="1" u="sng" dirty="0">
                <a:solidFill>
                  <a:schemeClr val="tx1"/>
                </a:solidFill>
                <a:latin typeface="Arial" charset="0"/>
              </a:rPr>
              <a:t>No caso de reinvestimento parcial</a:t>
            </a:r>
            <a:endParaRPr lang="pt-PT" dirty="0">
              <a:solidFill>
                <a:schemeClr val="tx1"/>
              </a:solidFill>
              <a:latin typeface="Arial" charset="0"/>
            </a:endParaRPr>
          </a:p>
          <a:p>
            <a:pPr lvl="1"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a mais-valia excluída de tributação será considerada na parte correspondente à proporção do reinvestimento</a:t>
            </a:r>
          </a:p>
          <a:p>
            <a:pPr lvl="1">
              <a:defRPr/>
            </a:pPr>
            <a:endParaRPr lang="pt-PT" dirty="0">
              <a:solidFill>
                <a:schemeClr val="tx1"/>
              </a:solidFill>
              <a:latin typeface="Arial" charset="0"/>
            </a:endParaRPr>
          </a:p>
          <a:p>
            <a:pPr marL="0" lvl="2" algn="ctr"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MV não tributada = Valor reinvestido/Valor de realização x mais-valia</a:t>
            </a:r>
          </a:p>
        </p:txBody>
      </p:sp>
      <p:sp>
        <p:nvSpPr>
          <p:cNvPr id="171012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Reinvestimento dos valores de realização    </a:t>
            </a:r>
            <a:r>
              <a:rPr lang="pt-PT" sz="2400"/>
              <a:t>[Art.º 48.º]</a:t>
            </a:r>
            <a:endParaRPr lang="en-US" sz="2400"/>
          </a:p>
        </p:txBody>
      </p:sp>
      <p:pic>
        <p:nvPicPr>
          <p:cNvPr id="171013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3B95369D-BC80-4FCE-A059-64F3DA769A81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77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1015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549275"/>
            <a:ext cx="7561262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DEDUÇÃO DE LUCROS ANTERIORMENTE TRIBUTADOS</a:t>
            </a:r>
          </a:p>
        </p:txBody>
      </p:sp>
      <p:pic>
        <p:nvPicPr>
          <p:cNvPr id="173058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D53E947E-DF1E-43FF-A7D8-5B65A01E110D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78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3060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Rectângulo arredondado 9"/>
          <p:cNvSpPr/>
          <p:nvPr/>
        </p:nvSpPr>
        <p:spPr>
          <a:xfrm>
            <a:off x="314325" y="1814513"/>
            <a:ext cx="8583613" cy="587375"/>
          </a:xfrm>
          <a:prstGeom prst="roundRect">
            <a:avLst/>
          </a:prstGeom>
          <a:solidFill>
            <a:srgbClr val="F8F8F8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>
                <a:solidFill>
                  <a:schemeClr val="tx1"/>
                </a:solidFill>
                <a:latin typeface="Arial" charset="0"/>
              </a:rPr>
              <a:t>Lucros distribuídos por </a:t>
            </a:r>
            <a:r>
              <a:rPr lang="pt-PT" b="1">
                <a:solidFill>
                  <a:schemeClr val="tx1"/>
                </a:solidFill>
                <a:latin typeface="Arial" charset="0"/>
              </a:rPr>
              <a:t>residentes</a:t>
            </a:r>
            <a:r>
              <a:rPr lang="pt-PT">
                <a:solidFill>
                  <a:schemeClr val="tx1"/>
                </a:solidFill>
                <a:latin typeface="Arial" charset="0"/>
              </a:rPr>
              <a:t> podem ser deduzidos nas seguintes condições</a:t>
            </a:r>
          </a:p>
        </p:txBody>
      </p:sp>
      <p:sp>
        <p:nvSpPr>
          <p:cNvPr id="11" name="Rectângulo 10"/>
          <p:cNvSpPr/>
          <p:nvPr/>
        </p:nvSpPr>
        <p:spPr>
          <a:xfrm>
            <a:off x="341313" y="2565400"/>
            <a:ext cx="2538412" cy="3248025"/>
          </a:xfrm>
          <a:prstGeom prst="rect">
            <a:avLst/>
          </a:prstGeom>
          <a:solidFill>
            <a:srgbClr val="F8F8F8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>
              <a:defRPr/>
            </a:pPr>
            <a:r>
              <a:rPr lang="pt-PT" b="1" u="sng" dirty="0">
                <a:solidFill>
                  <a:schemeClr val="tx1"/>
                </a:solidFill>
                <a:latin typeface="Arial" charset="0"/>
              </a:rPr>
              <a:t>A sociedade que distribui os lucros</a:t>
            </a:r>
          </a:p>
          <a:p>
            <a:pPr marL="363538" indent="-185738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tenha sede ou direção efetiva no território</a:t>
            </a:r>
          </a:p>
          <a:p>
            <a:pPr marL="363538" indent="-185738"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esteja sujeita e não isenta a IRC</a:t>
            </a:r>
          </a:p>
          <a:p>
            <a:pPr marL="177800"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marL="177800" algn="ctr">
              <a:defRPr/>
            </a:pPr>
            <a:endParaRPr lang="pt-PT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3098800" y="2579688"/>
            <a:ext cx="5772150" cy="3221037"/>
          </a:xfrm>
          <a:prstGeom prst="rect">
            <a:avLst/>
          </a:prstGeom>
          <a:solidFill>
            <a:srgbClr val="F8F8F8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t-PT" b="1" u="sng" dirty="0">
                <a:solidFill>
                  <a:schemeClr val="tx1"/>
                </a:solidFill>
              </a:rPr>
              <a:t>A </a:t>
            </a:r>
            <a:r>
              <a:rPr lang="pt-PT" b="1" u="sng" dirty="0">
                <a:solidFill>
                  <a:schemeClr val="tx1"/>
                </a:solidFill>
                <a:latin typeface="Arial" charset="0"/>
              </a:rPr>
              <a:t>entidade beneficiária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não seja abrangida pelo regime de transparência fiscal</a:t>
            </a:r>
          </a:p>
          <a:p>
            <a:pPr marL="177800"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detenha diretamente uma participação no capital da sociedade que distribui os lucros não inferior a 10%</a:t>
            </a:r>
          </a:p>
          <a:p>
            <a:pPr marL="177800"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 dirty="0">
                <a:solidFill>
                  <a:schemeClr val="tx1"/>
                </a:solidFill>
                <a:latin typeface="Arial" charset="0"/>
              </a:rPr>
              <a:t>tenha permanecido na sua titularidade durante o ano anterior à data de colocação à disposição dos lucros, ou, se detida há menos tempo, desde que seja mantida pelo mesmo período de tempo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75109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Eliminação da dupla tributação económica dos lucros distribuídos    </a:t>
            </a:r>
            <a:r>
              <a:rPr lang="pt-PT" sz="2400"/>
              <a:t>[Art.º 51.º]</a:t>
            </a:r>
            <a:endParaRPr lang="en-US" sz="2400"/>
          </a:p>
        </p:txBody>
      </p:sp>
      <p:pic>
        <p:nvPicPr>
          <p:cNvPr id="175110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6926BE8C-042C-4CE9-BD74-E1149FEF379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79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5112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176713"/>
          </a:xfrm>
        </p:spPr>
        <p:txBody>
          <a:bodyPr/>
          <a:lstStyle/>
          <a:p>
            <a:pPr marL="355600" indent="-3556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Relativamente a pessoas coletivas e outras entidades que tenham sede ou direção efetiva em território português pela</a:t>
            </a:r>
          </a:p>
          <a:p>
            <a:pPr marL="820738" lvl="1" eaLnBrk="1" hangingPunct="1">
              <a:spcBef>
                <a:spcPts val="60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  <a:cs typeface="Arial" charset="0"/>
              </a:rPr>
              <a:t>totalidade dos rendimentos obtidos em território português</a:t>
            </a:r>
          </a:p>
          <a:p>
            <a:pPr marL="820738" lvl="1" eaLnBrk="1" hangingPunct="1">
              <a:spcBef>
                <a:spcPts val="60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  <a:cs typeface="Arial" charset="0"/>
              </a:rPr>
              <a:t>totalidade dos rendimentos obtidos </a:t>
            </a:r>
            <a:r>
              <a:rPr lang="pt-PT" sz="1800" u="sng" smtClean="0">
                <a:latin typeface="Arial" charset="0"/>
                <a:cs typeface="Arial" charset="0"/>
              </a:rPr>
              <a:t>fora</a:t>
            </a:r>
            <a:r>
              <a:rPr lang="pt-PT" sz="1800" smtClean="0">
                <a:latin typeface="Arial" charset="0"/>
                <a:cs typeface="Arial" charset="0"/>
              </a:rPr>
              <a:t> do território português</a:t>
            </a:r>
          </a:p>
          <a:p>
            <a:pPr marL="355600" indent="-3556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Relativamente a pessoas coletivas e outras entidades que não tenham sede ou direção efetiva em território português ficam sujeitos </a:t>
            </a:r>
            <a:r>
              <a:rPr lang="pt-PT" sz="1800" u="sng" smtClean="0">
                <a:latin typeface="Arial" charset="0"/>
                <a:cs typeface="Arial" charset="0"/>
              </a:rPr>
              <a:t>apenas quanto aos rendimentos nele obtidos</a:t>
            </a:r>
          </a:p>
          <a:p>
            <a:pPr marL="820738" lvl="1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</a:rPr>
              <a:t>rendimentos imputáveis a estabelecimento estável</a:t>
            </a:r>
          </a:p>
          <a:p>
            <a:pPr marL="820738" lvl="1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</a:rPr>
              <a:t>rendimentos não imputáveis a estabelecimento estável indicados expressamente no Código</a:t>
            </a:r>
          </a:p>
          <a:p>
            <a:pPr marL="1285875" lvl="2" indent="-285750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/>
          </a:p>
        </p:txBody>
      </p:sp>
      <p:sp>
        <p:nvSpPr>
          <p:cNvPr id="29698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</a:pPr>
            <a:r>
              <a:rPr lang="pt-PT" sz="2400"/>
              <a:t>Extensão da obrigação de imposto   </a:t>
            </a:r>
            <a:r>
              <a:rPr lang="pt-PT" sz="2400">
                <a:cs typeface="Arial" charset="0"/>
              </a:rPr>
              <a:t>[Art.º 4.º]</a:t>
            </a:r>
            <a:endParaRPr lang="pt-PT" sz="2400" u="sng">
              <a:cs typeface="Arial" charset="0"/>
            </a:endParaRPr>
          </a:p>
        </p:txBody>
      </p:sp>
      <p:pic>
        <p:nvPicPr>
          <p:cNvPr id="2969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38DCD142-6734-4A81-8B34-B64D2ECB7018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70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5600" y="2565400"/>
            <a:ext cx="2865438" cy="33448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>
              <a:spcBef>
                <a:spcPts val="600"/>
              </a:spcBef>
              <a:defRPr/>
            </a:pPr>
            <a:r>
              <a:rPr lang="pt-PT" b="1" u="sng">
                <a:solidFill>
                  <a:schemeClr val="tx1"/>
                </a:solidFill>
                <a:latin typeface="Arial" charset="0"/>
              </a:rPr>
              <a:t>A sociedade que distribui os lucros</a:t>
            </a:r>
          </a:p>
          <a:p>
            <a:pPr marL="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>
                <a:solidFill>
                  <a:schemeClr val="tx1"/>
                </a:solidFill>
                <a:latin typeface="Arial" charset="0"/>
              </a:rPr>
              <a:t>seja uma entidade residente noutro Estado membro da UE</a:t>
            </a:r>
          </a:p>
          <a:p>
            <a:pPr marL="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>
                <a:solidFill>
                  <a:schemeClr val="tx1"/>
                </a:solidFill>
                <a:latin typeface="Arial" charset="0"/>
              </a:rPr>
              <a:t>preencha os requisitos estabelecidos no art.º 2.º da Diretiva 2011/96/UE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3398838" y="2579688"/>
            <a:ext cx="5499100" cy="3330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PT" u="sng">
              <a:solidFill>
                <a:schemeClr val="tx1"/>
              </a:solidFill>
            </a:endParaRPr>
          </a:p>
          <a:p>
            <a:pPr>
              <a:defRPr/>
            </a:pPr>
            <a:endParaRPr lang="pt-PT" u="sng">
              <a:solidFill>
                <a:schemeClr val="tx1"/>
              </a:solidFill>
            </a:endParaRPr>
          </a:p>
          <a:p>
            <a:pPr>
              <a:defRPr/>
            </a:pPr>
            <a:r>
              <a:rPr lang="pt-PT" b="1" u="sng">
                <a:solidFill>
                  <a:schemeClr val="tx1"/>
                </a:solidFill>
                <a:latin typeface="Arial" charset="0"/>
              </a:rPr>
              <a:t>A entidade beneficiária</a:t>
            </a:r>
          </a:p>
          <a:p>
            <a:pPr marL="177800"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>
                <a:solidFill>
                  <a:schemeClr val="tx1"/>
                </a:solidFill>
                <a:latin typeface="Arial" charset="0"/>
              </a:rPr>
              <a:t>detenha diretamente uma participação no capital da sociedade que distribui os lucros não inferior a 10%</a:t>
            </a:r>
          </a:p>
          <a:p>
            <a:pPr marL="177800" lvl="1" indent="-177800"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pt-PT">
                <a:solidFill>
                  <a:schemeClr val="tx1"/>
                </a:solidFill>
                <a:latin typeface="Arial" charset="0"/>
              </a:rPr>
              <a:t>tenha permanecido na sua titularidade durante o ano anterior à data de colocação à disposição dos lucros, ou, se detida há menos tempo, desde que seja mantida pelo mesmo período de tempo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pt-PT">
                <a:solidFill>
                  <a:schemeClr val="tx1"/>
                </a:solidFill>
                <a:latin typeface="Arial" charset="0"/>
              </a:rPr>
              <a:t>preencha os requisitos estabelecidos no art.º 2.º da Diretiva 2011/96/UE</a:t>
            </a:r>
          </a:p>
          <a:p>
            <a:pPr>
              <a:defRPr/>
            </a:pPr>
            <a:endParaRPr lang="pt-PT" u="sng">
              <a:solidFill>
                <a:schemeClr val="tx1"/>
              </a:solidFill>
              <a:latin typeface="Arial" charset="0"/>
            </a:endParaRPr>
          </a:p>
          <a:p>
            <a:pPr>
              <a:defRPr/>
            </a:pPr>
            <a:endParaRPr lang="pt-PT" u="sng">
              <a:solidFill>
                <a:schemeClr val="tx1"/>
              </a:solidFill>
            </a:endParaRPr>
          </a:p>
        </p:txBody>
      </p:sp>
      <p:sp>
        <p:nvSpPr>
          <p:cNvPr id="14" name="Rectângulo arredondado 13"/>
          <p:cNvSpPr/>
          <p:nvPr/>
        </p:nvSpPr>
        <p:spPr>
          <a:xfrm>
            <a:off x="327025" y="1814513"/>
            <a:ext cx="8597900" cy="5873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>
                <a:solidFill>
                  <a:schemeClr val="tx1"/>
                </a:solidFill>
                <a:latin typeface="Arial" charset="0"/>
              </a:rPr>
              <a:t>Lucros distribuídos por </a:t>
            </a:r>
            <a:r>
              <a:rPr lang="pt-PT" b="1">
                <a:solidFill>
                  <a:schemeClr val="tx1"/>
                </a:solidFill>
                <a:latin typeface="Arial" charset="0"/>
              </a:rPr>
              <a:t>residentes na UE </a:t>
            </a:r>
            <a:r>
              <a:rPr lang="pt-PT">
                <a:solidFill>
                  <a:schemeClr val="tx1"/>
                </a:solidFill>
                <a:latin typeface="Arial" charset="0"/>
              </a:rPr>
              <a:t>podem ser deduzidos nas seguintes condições</a:t>
            </a:r>
          </a:p>
        </p:txBody>
      </p:sp>
      <p:sp>
        <p:nvSpPr>
          <p:cNvPr id="17715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Eliminação da dupla tributação económica dos lucros distribuídos    </a:t>
            </a:r>
            <a:r>
              <a:rPr lang="pt-PT" sz="2400"/>
              <a:t>[Art.º 51.º]</a:t>
            </a:r>
            <a:endParaRPr lang="en-US" sz="2400"/>
          </a:p>
        </p:txBody>
      </p:sp>
      <p:pic>
        <p:nvPicPr>
          <p:cNvPr id="17715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0D6879A3-8D40-4A7D-ACB2-C5F37A5518DC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80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715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ângulo arredondado 13"/>
          <p:cNvSpPr/>
          <p:nvPr/>
        </p:nvSpPr>
        <p:spPr>
          <a:xfrm>
            <a:off x="327025" y="1814513"/>
            <a:ext cx="8543925" cy="58737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PT">
                <a:solidFill>
                  <a:schemeClr val="tx1"/>
                </a:solidFill>
                <a:latin typeface="Arial" charset="0"/>
              </a:rPr>
              <a:t>Condições do art.º 2.º da Diretiva 2011/96/UE</a:t>
            </a:r>
          </a:p>
        </p:txBody>
      </p:sp>
      <p:sp>
        <p:nvSpPr>
          <p:cNvPr id="10" name="Rectângulo arredondado 9"/>
          <p:cNvSpPr/>
          <p:nvPr/>
        </p:nvSpPr>
        <p:spPr>
          <a:xfrm>
            <a:off x="342900" y="2554288"/>
            <a:ext cx="8513763" cy="26733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31813" lvl="1" indent="-176213">
              <a:spcBef>
                <a:spcPts val="600"/>
              </a:spcBef>
              <a:buFont typeface="Arial" charset="0"/>
              <a:buChar char="−"/>
              <a:defRPr/>
            </a:pPr>
            <a:r>
              <a:rPr lang="pt-PT">
                <a:solidFill>
                  <a:schemeClr val="tx1"/>
                </a:solidFill>
                <a:latin typeface="Arial" charset="0"/>
              </a:rPr>
              <a:t>seja uma sociedade comercial ou civil sob forma comercial, cooperativa ou empresa pública</a:t>
            </a:r>
          </a:p>
          <a:p>
            <a:pPr marL="531813" lvl="1" indent="-176213">
              <a:spcBef>
                <a:spcPts val="600"/>
              </a:spcBef>
              <a:buFont typeface="Arial" charset="0"/>
              <a:buChar char="−"/>
              <a:defRPr/>
            </a:pPr>
            <a:r>
              <a:rPr lang="pt-PT">
                <a:solidFill>
                  <a:schemeClr val="tx1"/>
                </a:solidFill>
                <a:latin typeface="Arial" charset="0"/>
              </a:rPr>
              <a:t>seja considerada como tendo domicilio fiscal num Estado-membro </a:t>
            </a:r>
          </a:p>
          <a:p>
            <a:pPr marL="531813" lvl="1" indent="-176213">
              <a:spcBef>
                <a:spcPts val="600"/>
              </a:spcBef>
              <a:buFont typeface="Arial" charset="0"/>
              <a:buChar char="−"/>
              <a:defRPr/>
            </a:pPr>
            <a:r>
              <a:rPr lang="pt-PT">
                <a:solidFill>
                  <a:schemeClr val="tx1"/>
                </a:solidFill>
                <a:latin typeface="Arial" charset="0"/>
              </a:rPr>
              <a:t>esteja sujeita, sem possibilidade de opção e sem deles se encontrar isenta, a um imposto sobre o rendimento num Estado membro</a:t>
            </a:r>
          </a:p>
        </p:txBody>
      </p:sp>
      <p:sp>
        <p:nvSpPr>
          <p:cNvPr id="179203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Eliminação da dupla tributação económica dos lucros distribuídos    </a:t>
            </a:r>
            <a:r>
              <a:rPr lang="pt-PT" sz="2400"/>
              <a:t>[Art.º 51.º]</a:t>
            </a:r>
            <a:endParaRPr lang="en-US" sz="2400"/>
          </a:p>
        </p:txBody>
      </p:sp>
      <p:pic>
        <p:nvPicPr>
          <p:cNvPr id="17920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D5CF412-9FE0-4098-9D33-A5CCBF54519D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81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920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547100" cy="4300537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Os prejuízos produzidos num determinado exercício são deduzidos 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</a:rPr>
              <a:t>em um ou mais dos </a:t>
            </a:r>
            <a:r>
              <a:rPr lang="pt-PT" sz="1800" b="1" u="sng" smtClean="0">
                <a:latin typeface="Arial" charset="0"/>
              </a:rPr>
              <a:t>cinco exercícios posteriores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</a:rPr>
              <a:t>até ao </a:t>
            </a:r>
            <a:r>
              <a:rPr lang="pt-PT" sz="1800" b="1" u="sng" smtClean="0">
                <a:latin typeface="Arial" charset="0"/>
              </a:rPr>
              <a:t>limite de 75%</a:t>
            </a:r>
            <a:r>
              <a:rPr lang="pt-PT" sz="1800" b="1" smtClean="0">
                <a:latin typeface="Arial" charset="0"/>
              </a:rPr>
              <a:t> </a:t>
            </a:r>
            <a:r>
              <a:rPr lang="pt-PT" sz="1800" smtClean="0">
                <a:latin typeface="Arial" charset="0"/>
              </a:rPr>
              <a:t>do respetivo lucro tributável de cada exercício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No caso do contribuinte beneficiar de isenção parcial e ou de redução de IRC, os prejuízos fiscais sofridos nas respetivas explorações ou atividades não podem ser deduzidos, em cada período de tributação, dos lucros tributáveis dos restantes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Não são dedutíveis quando se tiver verificado relativamente ao exercício a que os prejuízos se reportam alguma das seguintes situações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</a:rPr>
              <a:t>modificação do objeto social 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</a:rPr>
              <a:t>alterada de forma substancial a natureza da atividade anteriormente exercida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</a:rPr>
              <a:t>alteração da titularidade de pelo menos 50% do capital social</a:t>
            </a:r>
            <a:endParaRPr lang="pt-PT" smtClean="0"/>
          </a:p>
        </p:txBody>
      </p:sp>
      <p:sp>
        <p:nvSpPr>
          <p:cNvPr id="181250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Dedução de prejuízos fiscais    </a:t>
            </a:r>
            <a:r>
              <a:rPr lang="pt-PT" sz="2400"/>
              <a:t>[Art.º 52.º]</a:t>
            </a:r>
            <a:endParaRPr lang="en-US" sz="2400"/>
          </a:p>
        </p:txBody>
      </p:sp>
      <p:pic>
        <p:nvPicPr>
          <p:cNvPr id="181251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82D7373D-55D3-433B-8752-3A04F53243A6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82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1253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469312" cy="430053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pt-PT" sz="1800" smtClean="0">
                <a:latin typeface="Arial" charset="0"/>
                <a:cs typeface="Arial" charset="0"/>
              </a:rPr>
              <a:t>Os gastos de financiamento líquidos (importâncias devidas ou associadas à remuneração de capitais alheios deduzidas dos rendimentos da mesma natureza) são dedutíveis até à concorrência do maior dos seguintes limites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€ 3 milhões ou </a:t>
            </a:r>
          </a:p>
          <a:p>
            <a:pPr marL="577850" lvl="1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30% do resultado antes de depreciações, gastos de financiamento líquidos e impostos (EBITDA) – aplicando-se um regime transitório com limite de</a:t>
            </a:r>
          </a:p>
          <a:p>
            <a:pPr lvl="3" eaLnBrk="1" hangingPunct="1">
              <a:spcBef>
                <a:spcPts val="60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  <a:cs typeface="Arial" charset="0"/>
              </a:rPr>
              <a:t>70% em 2013</a:t>
            </a:r>
          </a:p>
          <a:p>
            <a:pPr lvl="3" eaLnBrk="1" hangingPunct="1">
              <a:spcBef>
                <a:spcPts val="60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  <a:cs typeface="Arial" charset="0"/>
              </a:rPr>
              <a:t>60% em 2014</a:t>
            </a:r>
          </a:p>
          <a:p>
            <a:pPr lvl="3" eaLnBrk="1" hangingPunct="1">
              <a:spcBef>
                <a:spcPts val="60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  <a:cs typeface="Arial" charset="0"/>
              </a:rPr>
              <a:t>50% em 2015 </a:t>
            </a:r>
          </a:p>
          <a:p>
            <a:pPr lvl="3" eaLnBrk="1" hangingPunct="1">
              <a:spcBef>
                <a:spcPts val="60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  <a:cs typeface="Arial" charset="0"/>
              </a:rPr>
              <a:t>40% em 2016 </a:t>
            </a:r>
          </a:p>
          <a:p>
            <a:pPr lvl="3" eaLnBrk="1" hangingPunct="1">
              <a:spcBef>
                <a:spcPts val="60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  <a:cs typeface="Arial" charset="0"/>
              </a:rPr>
              <a:t>30% em 2017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83299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Limitação à dedutibilidade de gastos de financiamento     </a:t>
            </a:r>
            <a:r>
              <a:rPr lang="pt-PT" sz="2400"/>
              <a:t>[Art.º 67.º]</a:t>
            </a:r>
            <a:endParaRPr lang="en-US" sz="2400"/>
          </a:p>
        </p:txBody>
      </p:sp>
      <p:pic>
        <p:nvPicPr>
          <p:cNvPr id="183300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6C7749D1-4CE8-4E2C-8D58-04BEEFC6A7E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83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3302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469312" cy="4300537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pt-PT" sz="1800" smtClean="0">
                <a:latin typeface="Arial" charset="0"/>
                <a:cs typeface="Arial" charset="0"/>
              </a:rPr>
              <a:t>Reporte dos gastos de financiamento líquido não dedutíveis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Do excesso</a:t>
            </a:r>
          </a:p>
          <a:p>
            <a:pPr marL="577850" lvl="1" indent="-177800" eaLnBrk="1" hangingPunct="1">
              <a:spcBef>
                <a:spcPts val="60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  <a:cs typeface="Arial" charset="0"/>
              </a:rPr>
              <a:t>Os gastos de financiamento líquidos que excedam os limites podem ser deduzidos até 5 períodos conjuntamente com os gastos financeiros desse período observando-se o limite de 30% do EBITDA</a:t>
            </a:r>
          </a:p>
          <a:p>
            <a:pPr marL="177800" indent="-177800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Das folgas</a:t>
            </a:r>
          </a:p>
          <a:p>
            <a:pPr marL="577850" lvl="1" indent="-177800" eaLnBrk="1" hangingPunct="1">
              <a:spcBef>
                <a:spcPts val="600"/>
              </a:spcBef>
            </a:pPr>
            <a:r>
              <a:rPr lang="pt-PT" sz="1800" smtClean="0">
                <a:latin typeface="Arial" charset="0"/>
                <a:cs typeface="Arial" charset="0"/>
              </a:rPr>
              <a:t>Quando o montante dos gastos de financiamento deduzidos for inferior a 30% do EBITDA a parte não utilizada desse limite acresce ao montante máximo dedutível em cada um dos 5 períodos de tributação posteriores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92113" y="73025"/>
            <a:ext cx="83470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pt-PT" dirty="0">
              <a:latin typeface="+mj-lt"/>
              <a:ea typeface="+mj-ea"/>
              <a:cs typeface="+mj-cs"/>
            </a:endParaRPr>
          </a:p>
        </p:txBody>
      </p:sp>
      <p:sp>
        <p:nvSpPr>
          <p:cNvPr id="185347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Limitação à dedutibilidade de gastos de financiamento     </a:t>
            </a:r>
            <a:r>
              <a:rPr lang="pt-PT" sz="2400"/>
              <a:t>[Art.º 67.º]</a:t>
            </a:r>
            <a:endParaRPr lang="en-US" sz="2400"/>
          </a:p>
        </p:txBody>
      </p:sp>
      <p:pic>
        <p:nvPicPr>
          <p:cNvPr id="185348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02B41327-CE28-457F-91E6-EF7372CD51FB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84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5350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549275"/>
            <a:ext cx="8359775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TAXAS</a:t>
            </a:r>
          </a:p>
        </p:txBody>
      </p:sp>
      <p:pic>
        <p:nvPicPr>
          <p:cNvPr id="18739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D61E1C3-5017-4B20-A807-B02EAE00BEFE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85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739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77838" y="1684338"/>
          <a:ext cx="8229600" cy="3994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99269"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</a:tbl>
          </a:graphicData>
        </a:graphic>
      </p:graphicFrame>
      <p:graphicFrame>
        <p:nvGraphicFramePr>
          <p:cNvPr id="339032" name="Group 88"/>
          <p:cNvGraphicFramePr>
            <a:graphicFrameLocks noGrp="1"/>
          </p:cNvGraphicFramePr>
          <p:nvPr/>
        </p:nvGraphicFramePr>
        <p:xfrm>
          <a:off x="468313" y="1196975"/>
          <a:ext cx="8175625" cy="5029200"/>
        </p:xfrm>
        <a:graphic>
          <a:graphicData uri="http://schemas.openxmlformats.org/drawingml/2006/table">
            <a:tbl>
              <a:tblPr/>
              <a:tblGrid>
                <a:gridCol w="590550"/>
                <a:gridCol w="849312"/>
                <a:gridCol w="6735763"/>
              </a:tblGrid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Resultado líquido do período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(+/-)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Variações patrimoniais (positivas e/ou negativas)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Acréscimos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Deduções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Lucro tributável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Benefícios fiscais + Prejuízos fiscais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Matéria coletável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Coleta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Deduções (Dupla tributação internacional + Benefícios fiscais + PEC)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IRC liquidado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Retenções na fonte + Pagamentos por conta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IRC a pagar ou a recuperar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Derramas – PAC + Tributações autónomas + Juros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a pagar ou a recuperar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9520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Cálculo do IRC</a:t>
            </a:r>
          </a:p>
        </p:txBody>
      </p:sp>
      <p:pic>
        <p:nvPicPr>
          <p:cNvPr id="189521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24313C4-59EF-4BC0-849D-AD7E782A9C47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86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9523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177800" indent="-177800" eaLnBrk="1" hangingPunct="1">
              <a:spcBef>
                <a:spcPts val="1200"/>
              </a:spcBef>
            </a:pPr>
            <a:endParaRPr lang="pt-PT" smtClean="0"/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</a:pPr>
            <a:endParaRPr lang="pt-PT" smtClean="0"/>
          </a:p>
          <a:p>
            <a:pPr marL="577850" lvl="1" indent="-17780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endParaRPr lang="pt-PT" smtClean="0"/>
          </a:p>
        </p:txBody>
      </p:sp>
      <p:graphicFrame>
        <p:nvGraphicFramePr>
          <p:cNvPr id="187424" name="Group 32"/>
          <p:cNvGraphicFramePr>
            <a:graphicFrameLocks noGrp="1"/>
          </p:cNvGraphicFramePr>
          <p:nvPr/>
        </p:nvGraphicFramePr>
        <p:xfrm>
          <a:off x="423863" y="1501775"/>
          <a:ext cx="8256587" cy="4341813"/>
        </p:xfrm>
        <a:graphic>
          <a:graphicData uri="http://schemas.openxmlformats.org/drawingml/2006/table">
            <a:tbl>
              <a:tblPr/>
              <a:tblGrid>
                <a:gridCol w="7151687"/>
                <a:gridCol w="11049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Rendimentos</a:t>
                      </a:r>
                    </a:p>
                  </a:txBody>
                  <a:tcPr marL="91437" marR="91437"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Taxas</a:t>
                      </a:r>
                    </a:p>
                  </a:txBody>
                  <a:tcPr marL="91437" marR="9143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residentes e não residentes com estabelecimento estável</a:t>
                      </a:r>
                    </a:p>
                  </a:txBody>
                  <a:tcPr marL="91437" marR="91437"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L="91437" marR="9143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entidades não residentes sem estabelecimento estável</a:t>
                      </a:r>
                    </a:p>
                  </a:txBody>
                  <a:tcPr marL="91437" marR="91437"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Rendimentos gerais</a:t>
                      </a:r>
                    </a:p>
                  </a:txBody>
                  <a:tcPr marL="91437" marR="91437"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L="91437" marR="9143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Juros e royalties (primeiros 4 anos e 4 anos seguintes)</a:t>
                      </a:r>
                    </a:p>
                  </a:txBody>
                  <a:tcPr marL="91437" marR="91437"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10%/5%</a:t>
                      </a:r>
                    </a:p>
                  </a:txBody>
                  <a:tcPr marL="91437" marR="9143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627063" marR="0" lvl="1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Propriedade intelectual ou industrial; uso ou concessão do uso de equipamento agrícola, industrial, comercial ou científico; comissões por intermediação; prediais</a:t>
                      </a:r>
                    </a:p>
                  </a:txBody>
                  <a:tcPr marL="91437" marR="91437"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L="91437" marR="9143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Prémios de rifas, totoloto, jogo do loto, sorteios ou concursos</a:t>
                      </a:r>
                    </a:p>
                  </a:txBody>
                  <a:tcPr marL="91437" marR="91437"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35%</a:t>
                      </a:r>
                    </a:p>
                  </a:txBody>
                  <a:tcPr marL="91437" marR="9143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627063" marR="0" lvl="1" indent="-1698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Capitais pagos ou colocados à disposição em contas abertas em nome de titulares mas por conta de terceiros não identificados ou domiciliados em regimes fiscais  privilegiados</a:t>
                      </a:r>
                    </a:p>
                  </a:txBody>
                  <a:tcPr marL="91437" marR="91437" marT="45725" marB="45725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L="91437" marR="91437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1515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Taxas de tributação    </a:t>
            </a:r>
            <a:r>
              <a:rPr lang="pt-PT" sz="2400"/>
              <a:t>[Art.º 87.º]</a:t>
            </a:r>
            <a:endParaRPr lang="en-US" sz="2400"/>
          </a:p>
        </p:txBody>
      </p:sp>
      <p:pic>
        <p:nvPicPr>
          <p:cNvPr id="191516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F8565298-148E-429A-BC8F-43E11A10C05F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87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1518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r>
              <a:rPr lang="pt-PT" sz="2000" smtClean="0">
                <a:latin typeface="Arial" charset="0"/>
                <a:cs typeface="Arial" charset="0"/>
              </a:rPr>
              <a:t>Encargos tributados autonomamente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Char char="§"/>
            </a:pPr>
            <a:endParaRPr lang="pt-PT" smtClean="0">
              <a:latin typeface="Arial" charset="0"/>
            </a:endParaRPr>
          </a:p>
          <a:p>
            <a:pPr marL="577850" lvl="1" indent="-177800" eaLnBrk="1" hangingPunct="1">
              <a:spcBef>
                <a:spcPts val="1200"/>
              </a:spcBef>
              <a:spcAft>
                <a:spcPts val="1200"/>
              </a:spcAft>
            </a:pPr>
            <a:endParaRPr lang="pt-PT" smtClean="0">
              <a:latin typeface="Arial" charset="0"/>
            </a:endParaRPr>
          </a:p>
        </p:txBody>
      </p:sp>
      <p:graphicFrame>
        <p:nvGraphicFramePr>
          <p:cNvPr id="201761" name="Group 33"/>
          <p:cNvGraphicFramePr>
            <a:graphicFrameLocks noGrp="1"/>
          </p:cNvGraphicFramePr>
          <p:nvPr/>
        </p:nvGraphicFramePr>
        <p:xfrm>
          <a:off x="368300" y="2060575"/>
          <a:ext cx="8407400" cy="3671888"/>
        </p:xfrm>
        <a:graphic>
          <a:graphicData uri="http://schemas.openxmlformats.org/drawingml/2006/table">
            <a:tbl>
              <a:tblPr/>
              <a:tblGrid>
                <a:gridCol w="7233667"/>
                <a:gridCol w="1173733"/>
              </a:tblGrid>
              <a:tr h="95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Despesas não documentadas/quando efectuadas por sujeitos passivos total ou parcialmente isentos ou que não exerçam actividades de natureza comercial, industrial ou agrícola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50%/70%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Encargos efectuados ou suportados relacionados com viaturas ligeiras de passageiros ou mistas com VA =&lt; ao limite do art.º 34.º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7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Encargos efectuados ou suportados relacionados com viaturas ligeiras de passageiros ou mistas com VA &gt; ao limite do art.º 34.º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Despesas de representação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3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Despesas correspondentes a importâncias pagas a pessoas (S/C) residentes regimes fiscais claramente mais favoráveis, salvo operações efectivas, sem carácter anormal e não exageradas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35%/55%</a:t>
                      </a:r>
                    </a:p>
                  </a:txBody>
                  <a:tcPr marL="91436" marR="91436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554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Tributação autónoma    </a:t>
            </a:r>
            <a:r>
              <a:rPr lang="pt-PT" sz="2400"/>
              <a:t>[Art.º 88.º]</a:t>
            </a:r>
            <a:endParaRPr lang="en-US" sz="2400"/>
          </a:p>
        </p:txBody>
      </p:sp>
      <p:pic>
        <p:nvPicPr>
          <p:cNvPr id="193555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32AF2632-9E9E-483A-A896-7F5FB4CD1D26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88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355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r>
              <a:rPr lang="pt-PT" sz="2000" smtClean="0">
                <a:latin typeface="Arial" charset="0"/>
                <a:cs typeface="Arial" charset="0"/>
              </a:rPr>
              <a:t>Encargos tributados autonomamente</a:t>
            </a:r>
          </a:p>
          <a:p>
            <a:pPr marL="577850" lvl="1" indent="-177800" eaLnBrk="1" hangingPunct="1">
              <a:spcBef>
                <a:spcPts val="1200"/>
              </a:spcBef>
              <a:spcAft>
                <a:spcPts val="1200"/>
              </a:spcAft>
            </a:pPr>
            <a:endParaRPr lang="pt-PT" smtClean="0"/>
          </a:p>
        </p:txBody>
      </p:sp>
      <p:graphicFrame>
        <p:nvGraphicFramePr>
          <p:cNvPr id="199713" name="Group 33"/>
          <p:cNvGraphicFramePr>
            <a:graphicFrameLocks noGrp="1"/>
          </p:cNvGraphicFramePr>
          <p:nvPr/>
        </p:nvGraphicFramePr>
        <p:xfrm>
          <a:off x="395288" y="2060575"/>
          <a:ext cx="8351837" cy="3984625"/>
        </p:xfrm>
        <a:graphic>
          <a:graphicData uri="http://schemas.openxmlformats.org/drawingml/2006/table">
            <a:tbl>
              <a:tblPr/>
              <a:tblGrid>
                <a:gridCol w="7382656"/>
                <a:gridCol w="969181"/>
              </a:tblGrid>
              <a:tr h="123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Ajudas de custo e compensação pela deslocação em viatura própria do trabalhador não facturadas a clientes relativas a</a:t>
                      </a:r>
                    </a:p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−"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parte dedutível e não sujeita a IRS</a:t>
                      </a:r>
                    </a:p>
                    <a:p>
                      <a:pPr marL="457200" marR="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−"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parte não dedutível (art.º 45.º) quando apresente prejuízo fiscal</a:t>
                      </a:r>
                    </a:p>
                  </a:txBody>
                  <a:tcPr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Lucros distribuídos a sujeitos passivos que beneficiem de isenção total ou parcial quando as partes sociais a que respeitem os lucros não tenham permanecido na titularidade de modo ininterrupto durante o ano anterior à sua colocação a disposição</a:t>
                      </a:r>
                    </a:p>
                  </a:txBody>
                  <a:tcPr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7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Gastos ou encargos com 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−"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cessações de funções de gestor, excedente de remunerações que seriam devidas até ao final do contrato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−"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bónus e remunerações variáveis pagas a gestores, quando &gt; 25% e € 27.500, salvo subordinação a diferimento de 3 anos e desempenho</a:t>
                      </a:r>
                    </a:p>
                  </a:txBody>
                  <a:tcPr marT="45716" marB="4571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35%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559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Tributação autónoma    </a:t>
            </a:r>
            <a:r>
              <a:rPr lang="pt-PT" sz="2400"/>
              <a:t>[Art.º 88.º]</a:t>
            </a:r>
            <a:endParaRPr lang="en-US" sz="2400"/>
          </a:p>
        </p:txBody>
      </p:sp>
      <p:pic>
        <p:nvPicPr>
          <p:cNvPr id="19559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FF1A7D19-DF74-4A79-B7A1-B91067E6A21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89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559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280400" cy="46212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As sociedades a quem seja aplicável o regime de transparência fiscal não são tributadas em IRC, exceto quanto às </a:t>
            </a:r>
            <a:r>
              <a:rPr lang="pt-PT" sz="1800" u="sng" smtClean="0">
                <a:latin typeface="Arial" charset="0"/>
              </a:rPr>
              <a:t>tributações autónomas</a:t>
            </a:r>
          </a:p>
          <a:p>
            <a:pPr marL="285750" lvl="1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u="sng" smtClean="0">
                <a:latin typeface="Arial" charset="0"/>
              </a:rPr>
              <a:t>É imputado</a:t>
            </a:r>
          </a:p>
          <a:p>
            <a:pPr marL="742950" lvl="2" indent="-342900" eaLnBrk="1" hangingPunct="1">
              <a:spcBef>
                <a:spcPts val="60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</a:rPr>
              <a:t>aos sócios o rendimento tributável para efeitos de IRS ou IRC, ainda, que não tenha havido distribuição de lucros</a:t>
            </a:r>
          </a:p>
          <a:p>
            <a:pPr marL="742950" lvl="2" indent="-342900" eaLnBrk="1" hangingPunct="1">
              <a:spcBef>
                <a:spcPts val="600"/>
              </a:spcBef>
              <a:buFont typeface="Arial" charset="0"/>
              <a:buChar char="‒"/>
            </a:pPr>
            <a:r>
              <a:rPr lang="pt-PT" sz="1800" smtClean="0">
                <a:latin typeface="Arial" charset="0"/>
              </a:rPr>
              <a:t>aos respetivos membros os lucros ou prejuízos em IRC</a:t>
            </a:r>
          </a:p>
          <a:p>
            <a:pPr marL="285750" lvl="1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>
              <a:latin typeface="Arial" charset="0"/>
            </a:endParaRPr>
          </a:p>
        </p:txBody>
      </p:sp>
      <p:sp>
        <p:nvSpPr>
          <p:cNvPr id="31746" name="CaixaDeTexto 6"/>
          <p:cNvSpPr txBox="1">
            <a:spLocks noChangeArrowheads="1"/>
          </p:cNvSpPr>
          <p:nvPr/>
        </p:nvSpPr>
        <p:spPr bwMode="auto">
          <a:xfrm>
            <a:off x="468313" y="476250"/>
            <a:ext cx="828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600"/>
              </a:spcBef>
            </a:pPr>
            <a:r>
              <a:rPr lang="pt-PT" sz="2400"/>
              <a:t>Transparência fiscal   [Art.º 6.º, art.º 12.º]  </a:t>
            </a:r>
            <a:endParaRPr lang="pt-PT" sz="2400" u="sng"/>
          </a:p>
        </p:txBody>
      </p:sp>
      <p:pic>
        <p:nvPicPr>
          <p:cNvPr id="3174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792E54E0-4225-4887-B42C-64CD991F95E3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74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549275"/>
            <a:ext cx="7561262" cy="5543550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</a:pPr>
            <a:endParaRPr lang="pt-PT" u="sng" smtClean="0"/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endParaRPr lang="pt-PT" smtClean="0">
              <a:latin typeface="Arial" charset="0"/>
            </a:endParaRPr>
          </a:p>
          <a:p>
            <a:pPr marL="0" indent="-177800" algn="ctr" eaLnBrk="1" hangingPunct="1">
              <a:spcBef>
                <a:spcPts val="600"/>
              </a:spcBef>
              <a:buFont typeface="Arial" charset="0"/>
              <a:buNone/>
            </a:pPr>
            <a:r>
              <a:rPr lang="pt-PT" smtClean="0">
                <a:latin typeface="Arial" charset="0"/>
              </a:rPr>
              <a:t>LIQUIDAÇÃO E PAGAMENTO</a:t>
            </a:r>
          </a:p>
        </p:txBody>
      </p:sp>
      <p:pic>
        <p:nvPicPr>
          <p:cNvPr id="19763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arcador de Posição do Número do Diapositivo 12"/>
          <p:cNvSpPr txBox="1">
            <a:spLocks noGrp="1"/>
          </p:cNvSpPr>
          <p:nvPr/>
        </p:nvSpPr>
        <p:spPr bwMode="auto">
          <a:xfrm>
            <a:off x="8215313" y="6200775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6B89FE41-5D00-49D3-83D0-7FAB2D86AEFC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90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763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77838" y="1684338"/>
          <a:ext cx="8229600" cy="39941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499269"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  <a:tr h="499269">
                <a:tc>
                  <a:txBody>
                    <a:bodyPr/>
                    <a:lstStyle/>
                    <a:p>
                      <a:endParaRPr lang="pt-PT" sz="1800"/>
                    </a:p>
                  </a:txBody>
                  <a:tcPr marT="45723" marB="45723">
                    <a:noFill/>
                  </a:tcPr>
                </a:tc>
                <a:tc>
                  <a:txBody>
                    <a:bodyPr/>
                    <a:lstStyle/>
                    <a:p>
                      <a:endParaRPr lang="pt-PT" sz="1800" dirty="0"/>
                    </a:p>
                  </a:txBody>
                  <a:tcPr marT="45723" marB="45723">
                    <a:noFill/>
                  </a:tcPr>
                </a:tc>
              </a:tr>
            </a:tbl>
          </a:graphicData>
        </a:graphic>
      </p:graphicFrame>
      <p:graphicFrame>
        <p:nvGraphicFramePr>
          <p:cNvPr id="339032" name="Group 88"/>
          <p:cNvGraphicFramePr>
            <a:graphicFrameLocks noGrp="1"/>
          </p:cNvGraphicFramePr>
          <p:nvPr/>
        </p:nvGraphicFramePr>
        <p:xfrm>
          <a:off x="468313" y="1196975"/>
          <a:ext cx="8175625" cy="5029200"/>
        </p:xfrm>
        <a:graphic>
          <a:graphicData uri="http://schemas.openxmlformats.org/drawingml/2006/table">
            <a:tbl>
              <a:tblPr/>
              <a:tblGrid>
                <a:gridCol w="590550"/>
                <a:gridCol w="849312"/>
                <a:gridCol w="6735763"/>
              </a:tblGrid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Resultado líquido do período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(+/-)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Variações patrimoniais (positivas e/ou negativas)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(+)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Acréscimos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Deduções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Lucro tributável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Benefícios fiscais + Prejuízos fiscais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Matéria coletável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Coleta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Deduções (Dupla tributação internacional + Benefícios fiscais + PEC)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IRC liquidado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Retenções na fonte + Pagamentos por conta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IRC a pagar ou a recuperar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Derramas – PAC + Tributações autónomas + Juros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26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(=)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a pagar ou a recuperar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99760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Cálculo do IRC</a:t>
            </a:r>
          </a:p>
        </p:txBody>
      </p:sp>
      <p:pic>
        <p:nvPicPr>
          <p:cNvPr id="199761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EADB177B-5515-450A-9DE3-1E19FE6A81A7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91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9763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541463"/>
            <a:ext cx="8359775" cy="4300537"/>
          </a:xfrm>
        </p:spPr>
        <p:txBody>
          <a:bodyPr/>
          <a:lstStyle/>
          <a:p>
            <a:pPr marL="0" indent="-177800" eaLnBrk="1" hangingPunct="1">
              <a:spcBef>
                <a:spcPts val="1200"/>
              </a:spcBef>
              <a:defRPr/>
            </a:pPr>
            <a:endParaRPr lang="pt-PT" dirty="0" smtClean="0"/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pt-PT" dirty="0" smtClean="0"/>
          </a:p>
          <a:p>
            <a:pPr marL="177800" indent="-177800" eaLnBrk="1" hangingPunct="1">
              <a:spcBef>
                <a:spcPts val="1200"/>
              </a:spcBef>
              <a:buFont typeface="Wingdings" pitchFamily="2" charset="2"/>
              <a:buChar char="§"/>
              <a:defRPr/>
            </a:pPr>
            <a:endParaRPr lang="pt-PT" dirty="0" smtClean="0"/>
          </a:p>
          <a:p>
            <a:pPr marL="577850" lvl="1" indent="-17780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endParaRPr lang="pt-PT" dirty="0" smtClean="0"/>
          </a:p>
        </p:txBody>
      </p:sp>
      <p:sp>
        <p:nvSpPr>
          <p:cNvPr id="201730" name="CaixaDeTexto 6"/>
          <p:cNvSpPr txBox="1">
            <a:spLocks noChangeArrowheads="1"/>
          </p:cNvSpPr>
          <p:nvPr/>
        </p:nvSpPr>
        <p:spPr bwMode="auto">
          <a:xfrm>
            <a:off x="377825" y="819150"/>
            <a:ext cx="842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</a:t>
            </a:r>
          </a:p>
        </p:txBody>
      </p:sp>
      <p:sp>
        <p:nvSpPr>
          <p:cNvPr id="201731" name="CaixaDeTexto 11"/>
          <p:cNvSpPr txBox="1">
            <a:spLocks noChangeArrowheads="1"/>
          </p:cNvSpPr>
          <p:nvPr/>
        </p:nvSpPr>
        <p:spPr bwMode="auto">
          <a:xfrm>
            <a:off x="409575" y="1609725"/>
            <a:ext cx="8256588" cy="275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600"/>
              </a:spcBef>
              <a:buFont typeface="Wingdings" pitchFamily="2" charset="2"/>
              <a:buNone/>
            </a:pPr>
            <a:r>
              <a:rPr lang="pt-PT" sz="2000" u="sng"/>
              <a:t>Processa-se com base</a:t>
            </a:r>
          </a:p>
          <a:p>
            <a:pPr marL="0" lvl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2000"/>
              <a:t> </a:t>
            </a:r>
            <a:r>
              <a:rPr lang="pt-PT"/>
              <a:t>na matéria coletável declarada pelo sujeito passivo (auto-liquidação)</a:t>
            </a:r>
          </a:p>
          <a:p>
            <a:pPr marL="0" lvl="1">
              <a:spcBef>
                <a:spcPts val="600"/>
              </a:spcBef>
              <a:buFont typeface="Wingdings" pitchFamily="2" charset="2"/>
              <a:buChar char="§"/>
            </a:pPr>
            <a:r>
              <a:rPr lang="pt-PT"/>
              <a:t> na falta de apresentação da declaração</a:t>
            </a:r>
          </a:p>
          <a:p>
            <a:pPr marL="723900" lvl="2" indent="-273050">
              <a:spcBef>
                <a:spcPts val="600"/>
              </a:spcBef>
              <a:buFont typeface="Arial" charset="0"/>
              <a:buChar char="−"/>
            </a:pPr>
            <a:r>
              <a:rPr lang="pt-PT"/>
              <a:t>no valor anual da retribuição mínima mensal ou, quando superior</a:t>
            </a:r>
          </a:p>
          <a:p>
            <a:pPr marL="723900" lvl="2" indent="-273050">
              <a:spcBef>
                <a:spcPts val="600"/>
              </a:spcBef>
              <a:buFont typeface="Arial" charset="0"/>
              <a:buChar char="−"/>
            </a:pPr>
            <a:r>
              <a:rPr lang="pt-PT"/>
              <a:t>na totalidade da matéria coletável do exercício mais próxima que se encontre determinada</a:t>
            </a:r>
          </a:p>
          <a:p>
            <a:pPr marL="723900" lvl="2" indent="-273050">
              <a:spcBef>
                <a:spcPts val="600"/>
              </a:spcBef>
              <a:buFont typeface="Arial" charset="0"/>
              <a:buChar char="−"/>
            </a:pPr>
            <a:r>
              <a:rPr lang="pt-PT"/>
              <a:t>na falta de liquidação nos termos anteriores tem por base os elementos que a administração fiscal disponha</a:t>
            </a:r>
          </a:p>
        </p:txBody>
      </p:sp>
      <p:sp>
        <p:nvSpPr>
          <p:cNvPr id="201732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Liquidação   </a:t>
            </a:r>
            <a:r>
              <a:rPr lang="pt-PT" sz="2400"/>
              <a:t>[Art.ºs 89.º e 90.º]</a:t>
            </a:r>
            <a:endParaRPr lang="en-US" sz="2400"/>
          </a:p>
        </p:txBody>
      </p:sp>
      <p:pic>
        <p:nvPicPr>
          <p:cNvPr id="201733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18E07D89-7BB4-4B25-B3D0-C9FD56560D91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92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1735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733550"/>
            <a:ext cx="8359775" cy="4108450"/>
          </a:xfrm>
        </p:spPr>
        <p:txBody>
          <a:bodyPr/>
          <a:lstStyle/>
          <a:p>
            <a:pPr marL="177800" indent="-177800" eaLnBrk="1" hangingPunct="1"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Quando na matéria coletável tenham sido incluídos rendimentos obtidos no estrangeiro é dedutível à coleta um crédito de imposto que corresponde à </a:t>
            </a:r>
            <a:r>
              <a:rPr lang="pt-PT" sz="1800" u="sng" smtClean="0">
                <a:latin typeface="Arial" charset="0"/>
              </a:rPr>
              <a:t>menor </a:t>
            </a:r>
            <a:r>
              <a:rPr lang="pt-PT" sz="1800" smtClean="0">
                <a:latin typeface="Arial" charset="0"/>
              </a:rPr>
              <a:t>das seguintes importâncias</a:t>
            </a:r>
          </a:p>
          <a:p>
            <a:pPr marL="900113" lvl="2" indent="-176213" eaLnBrk="1" hangingPunct="1">
              <a:buFont typeface="Arial" charset="0"/>
              <a:buChar char="–"/>
            </a:pPr>
            <a:r>
              <a:rPr lang="pt-PT" sz="1800" smtClean="0">
                <a:latin typeface="Arial" charset="0"/>
              </a:rPr>
              <a:t>Imposto sobre o rendimento pago no estrangeiro</a:t>
            </a:r>
          </a:p>
          <a:p>
            <a:pPr marL="900113" lvl="2" indent="-176213" eaLnBrk="1" hangingPunct="1">
              <a:buFont typeface="Arial" charset="0"/>
              <a:buChar char="–"/>
            </a:pPr>
            <a:r>
              <a:rPr lang="pt-PT" sz="1800" smtClean="0">
                <a:latin typeface="Arial" charset="0"/>
              </a:rPr>
              <a:t>Fração do IRC correspondente ao IRC que no país em causa possam ser tributados líquido dos gastos directa ou indirectamente suportados para a sua obtenção</a:t>
            </a:r>
          </a:p>
          <a:p>
            <a:pPr marL="900113" lvl="2" indent="-176213" eaLnBrk="1" hangingPunct="1">
              <a:buFont typeface="Arial" charset="0"/>
              <a:buChar char="–"/>
            </a:pPr>
            <a:r>
              <a:rPr lang="pt-PT" sz="1800" smtClean="0">
                <a:latin typeface="Arial" charset="0"/>
              </a:rPr>
              <a:t>Imposto pago no estrangeiro nos termos previstos na convenção para eliminar a dupla tributação celebrada por Portugal (se existir)</a:t>
            </a:r>
          </a:p>
          <a:p>
            <a:pPr marL="177800" indent="-177800" eaLnBrk="1" hangingPunct="1"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O valor a considerar para a determinação da matéria coletável é sempre a importância ilíquida de imposto</a:t>
            </a:r>
          </a:p>
          <a:p>
            <a:pPr marL="900113" lvl="2" indent="-176213" eaLnBrk="1" hangingPunct="1"/>
            <a:endParaRPr lang="pt-PT" sz="2000" smtClean="0">
              <a:latin typeface="Arial" charset="0"/>
            </a:endParaRPr>
          </a:p>
        </p:txBody>
      </p:sp>
      <p:sp>
        <p:nvSpPr>
          <p:cNvPr id="203778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Crédito de imposto por dupla tributação internacional     </a:t>
            </a:r>
            <a:r>
              <a:rPr lang="pt-PT" sz="2400"/>
              <a:t>[Art.º 91.º e 68.º]</a:t>
            </a:r>
            <a:endParaRPr lang="en-US" sz="2400"/>
          </a:p>
        </p:txBody>
      </p:sp>
      <p:pic>
        <p:nvPicPr>
          <p:cNvPr id="203779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9D3BE571-B34F-4745-8E8B-6A0B5BF7EA36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93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3781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181" name="Group 85"/>
          <p:cNvGraphicFramePr>
            <a:graphicFrameLocks noGrp="1"/>
          </p:cNvGraphicFramePr>
          <p:nvPr/>
        </p:nvGraphicFramePr>
        <p:xfrm>
          <a:off x="273050" y="1392238"/>
          <a:ext cx="8597900" cy="4438650"/>
        </p:xfrm>
        <a:graphic>
          <a:graphicData uri="http://schemas.openxmlformats.org/drawingml/2006/table">
            <a:tbl>
              <a:tblPr/>
              <a:tblGrid>
                <a:gridCol w="6550025"/>
                <a:gridCol w="1065213"/>
                <a:gridCol w="982662"/>
              </a:tblGrid>
              <a:tr h="32808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Rendimentos obtidos em território português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Taxas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387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Resid</a:t>
                      </a: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N.resid</a:t>
                      </a:r>
                      <a:r>
                        <a:rPr kumimoji="0" lang="pt-P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4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Royalties, rendimentos prediais e outros rendimentos de capitais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04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Rendimentos de capitais (dividendos, juros de depósitos, juros de suprimentos, juros de títulos de dívida, operações de reporte e resgate de seguros de vida)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21,5%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21,5%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Remunerações dos órgãos estatutários 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21,5%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Mais-valias de partes sociais e de imóveis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25%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52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Rendimentos de capitais pagos ou colocados à disposição em contas abertas em nome de um titular mas por conta de terceiros não identificados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1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Unidades de participação em FII em recursos imobiliários e fundos de capital de risco</a:t>
                      </a:r>
                    </a:p>
                  </a:txBody>
                  <a:tcPr marT="45723" marB="4572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857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Retenção na fonte    </a:t>
            </a:r>
            <a:r>
              <a:rPr lang="pt-PT" sz="2400"/>
              <a:t>[Art.º 94.º]</a:t>
            </a:r>
            <a:endParaRPr lang="en-US" sz="2400"/>
          </a:p>
        </p:txBody>
      </p:sp>
      <p:pic>
        <p:nvPicPr>
          <p:cNvPr id="205858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E3BB1CD6-AF27-4360-8866-D500ADBD8A1D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94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5860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38138" y="1541463"/>
            <a:ext cx="8442325" cy="4300537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u="sng" smtClean="0">
                <a:latin typeface="Arial" charset="0"/>
              </a:rPr>
              <a:t>Efetua-se em</a:t>
            </a:r>
          </a:p>
          <a:p>
            <a:pPr marL="533400" lvl="1" indent="-176213" eaLnBrk="1" hangingPunct="1">
              <a:spcBef>
                <a:spcPts val="600"/>
              </a:spcBef>
              <a:buFontTx/>
              <a:buChar char="–"/>
            </a:pPr>
            <a:r>
              <a:rPr lang="pt-PT" sz="1800" smtClean="0">
                <a:latin typeface="Arial" charset="0"/>
              </a:rPr>
              <a:t>três pagamento por conta em Julho, Setembro e Dezembro</a:t>
            </a:r>
          </a:p>
          <a:p>
            <a:pPr marL="533400" lvl="1" indent="-176213" eaLnBrk="1" hangingPunct="1">
              <a:spcBef>
                <a:spcPts val="600"/>
              </a:spcBef>
              <a:buFontTx/>
              <a:buChar char="–"/>
            </a:pPr>
            <a:r>
              <a:rPr lang="pt-PT" sz="1800" smtClean="0">
                <a:latin typeface="Arial" charset="0"/>
              </a:rPr>
              <a:t>quarto pagamento pela diferença entre o imposto final calculado e os três pagamentos por conta anteriores – até ao último dia do prazo fixado para o envio da declaração periódica modelo 22 </a:t>
            </a:r>
          </a:p>
          <a:p>
            <a:pPr marL="533400" lvl="1" indent="-17621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Devido por entidades </a:t>
            </a:r>
          </a:p>
          <a:p>
            <a:pPr marL="627063" lvl="2" indent="-227013" eaLnBrk="1" hangingPunct="1">
              <a:spcBef>
                <a:spcPts val="600"/>
              </a:spcBef>
              <a:buFont typeface="Arial" charset="0"/>
              <a:buChar char="–"/>
            </a:pPr>
            <a:r>
              <a:rPr lang="pt-PT" sz="1800" u="sng" smtClean="0">
                <a:latin typeface="Arial" charset="0"/>
              </a:rPr>
              <a:t>residentes</a:t>
            </a:r>
            <a:r>
              <a:rPr lang="pt-PT" sz="1800" smtClean="0">
                <a:latin typeface="Arial" charset="0"/>
              </a:rPr>
              <a:t> que exerçam, a título principal, uma atividade de natureza comercial, industrial ou agrícola </a:t>
            </a:r>
          </a:p>
          <a:p>
            <a:pPr marL="627063" lvl="2" indent="-227013" eaLnBrk="1" hangingPunct="1">
              <a:spcBef>
                <a:spcPts val="600"/>
              </a:spcBef>
              <a:buFont typeface="Arial" charset="0"/>
              <a:buChar char="–"/>
            </a:pPr>
            <a:r>
              <a:rPr lang="pt-PT" sz="1800" u="sng" smtClean="0">
                <a:latin typeface="Arial" charset="0"/>
              </a:rPr>
              <a:t>não residentes</a:t>
            </a:r>
            <a:r>
              <a:rPr lang="pt-PT" sz="1800" smtClean="0">
                <a:latin typeface="Arial" charset="0"/>
              </a:rPr>
              <a:t> com estabelecimento estável</a:t>
            </a:r>
          </a:p>
          <a:p>
            <a:pPr marL="533400" lvl="1" indent="-176213" eaLnBrk="1" hangingPunct="1">
              <a:spcBef>
                <a:spcPts val="600"/>
              </a:spcBef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</a:rPr>
              <a:t>As restantes entidades apenas são obrigadas a efetuar um pagamento no momento da entrega da declaração periódica modelo 22</a:t>
            </a:r>
          </a:p>
        </p:txBody>
      </p:sp>
      <p:sp>
        <p:nvSpPr>
          <p:cNvPr id="207874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Regras de pagamento   </a:t>
            </a:r>
            <a:r>
              <a:rPr lang="pt-PT" sz="2400"/>
              <a:t>[Art.º 104.º]</a:t>
            </a:r>
            <a:endParaRPr lang="en-US" sz="2400"/>
          </a:p>
        </p:txBody>
      </p:sp>
      <p:pic>
        <p:nvPicPr>
          <p:cNvPr id="207875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ABF96022-29C2-4E27-99AA-725D980B2025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95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7877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961" name="Group 41"/>
          <p:cNvGraphicFramePr>
            <a:graphicFrameLocks noGrp="1"/>
          </p:cNvGraphicFramePr>
          <p:nvPr/>
        </p:nvGraphicFramePr>
        <p:xfrm>
          <a:off x="423863" y="1760538"/>
          <a:ext cx="8270875" cy="3575050"/>
        </p:xfrm>
        <a:graphic>
          <a:graphicData uri="http://schemas.openxmlformats.org/drawingml/2006/table">
            <a:tbl>
              <a:tblPr/>
              <a:tblGrid>
                <a:gridCol w="3248025"/>
                <a:gridCol w="5022850"/>
              </a:tblGrid>
              <a:tr h="5730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P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 de cálculo</a:t>
                      </a:r>
                    </a:p>
                  </a:txBody>
                  <a:tcPr marL="91444" marR="91444" marT="45712" marB="457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P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Volume de negócios de n-1</a:t>
                      </a:r>
                    </a:p>
                  </a:txBody>
                  <a:tcPr marL="91444" marR="91444"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PT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 de cada pagamento por conta de n</a:t>
                      </a:r>
                    </a:p>
                  </a:txBody>
                  <a:tcPr marL="91444" marR="91444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087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Até € 500.000</a:t>
                      </a:r>
                    </a:p>
                  </a:txBody>
                  <a:tcPr marL="91444" marR="91444"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PT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(coleta n-1– retenção na fonte n-1) x 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44" marR="91444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49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Superior a € 500.000</a:t>
                      </a:r>
                    </a:p>
                  </a:txBody>
                  <a:tcPr marL="91444" marR="91444" marT="45712" marB="4571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PT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(coleta n-1 – retenção na fonte n-1) x 95%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44" marR="91444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9933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Pagamentos por conta    </a:t>
            </a:r>
            <a:r>
              <a:rPr lang="pt-PT" sz="2400"/>
              <a:t>[Art.ºs 105.º]</a:t>
            </a:r>
            <a:endParaRPr lang="en-US" sz="2400"/>
          </a:p>
        </p:txBody>
      </p:sp>
      <p:pic>
        <p:nvPicPr>
          <p:cNvPr id="209934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4EA04927-8D1A-490E-8B44-E1424C717160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96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9936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188325" cy="4621213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endParaRPr lang="pt-PT" sz="1800" smtClean="0">
              <a:latin typeface="Arial" charset="0"/>
              <a:cs typeface="Arial" charset="0"/>
            </a:endParaRPr>
          </a:p>
        </p:txBody>
      </p:sp>
      <p:graphicFrame>
        <p:nvGraphicFramePr>
          <p:cNvPr id="207885" name="Group 13"/>
          <p:cNvGraphicFramePr>
            <a:graphicFrameLocks noGrp="1"/>
          </p:cNvGraphicFramePr>
          <p:nvPr/>
        </p:nvGraphicFramePr>
        <p:xfrm>
          <a:off x="468313" y="1412875"/>
          <a:ext cx="8280400" cy="4176713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723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Forma de cálculo</a:t>
                      </a:r>
                    </a:p>
                  </a:txBody>
                  <a:tcPr marL="91444" marR="91444"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71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 lucro tributável &gt; 1.500.000 mas &lt; 7.500.000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(Lucro tributável – 1.500.000) x 3%</a:t>
                      </a:r>
                    </a:p>
                  </a:txBody>
                  <a:tcPr marL="91444" marR="91444"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3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 lucro tributável &gt; 7.500.000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6.000.000 x 3% + (lucro tributável – 7.500.000) x 5%</a:t>
                      </a:r>
                    </a:p>
                  </a:txBody>
                  <a:tcPr marL="91444" marR="91444"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197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Derrama estadual    </a:t>
            </a:r>
            <a:r>
              <a:rPr lang="pt-PT" sz="2400"/>
              <a:t>[Art.ºs 87.º-A e 104.º-A.º]</a:t>
            </a:r>
            <a:endParaRPr lang="en-US" sz="2400"/>
          </a:p>
        </p:txBody>
      </p:sp>
      <p:pic>
        <p:nvPicPr>
          <p:cNvPr id="21197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1908F66-804B-41E9-9536-30ECF1BAA803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97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197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12875"/>
            <a:ext cx="8188325" cy="1820863"/>
          </a:xfrm>
        </p:spPr>
        <p:txBody>
          <a:bodyPr/>
          <a:lstStyle/>
          <a:p>
            <a:pPr marL="177800" indent="-177800"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pt-PT" sz="1800" smtClean="0">
                <a:latin typeface="Arial" charset="0"/>
                <a:cs typeface="Arial" charset="0"/>
              </a:rPr>
              <a:t>Devido por entidades obrigadas a efetuar </a:t>
            </a:r>
            <a:r>
              <a:rPr lang="pt-PT" sz="1800" b="1" smtClean="0">
                <a:latin typeface="Arial" charset="0"/>
                <a:cs typeface="Arial" charset="0"/>
              </a:rPr>
              <a:t>pagamentos por conta</a:t>
            </a:r>
            <a:r>
              <a:rPr lang="pt-PT" sz="1800" smtClean="0">
                <a:latin typeface="Arial" charset="0"/>
                <a:cs typeface="Arial" charset="0"/>
              </a:rPr>
              <a:t> e </a:t>
            </a:r>
            <a:r>
              <a:rPr lang="pt-PT" sz="1800" b="1" smtClean="0">
                <a:latin typeface="Arial" charset="0"/>
                <a:cs typeface="Arial" charset="0"/>
              </a:rPr>
              <a:t>pagamentos especiais por conta</a:t>
            </a:r>
            <a:r>
              <a:rPr lang="pt-PT" sz="1800" smtClean="0">
                <a:latin typeface="Arial" charset="0"/>
                <a:cs typeface="Arial" charset="0"/>
              </a:rPr>
              <a:t>, nos casos em que no período de tributação anterior fosse devida derrama estadual</a:t>
            </a:r>
          </a:p>
        </p:txBody>
      </p:sp>
      <p:graphicFrame>
        <p:nvGraphicFramePr>
          <p:cNvPr id="11" name="Group 24"/>
          <p:cNvGraphicFramePr>
            <a:graphicFrameLocks noGrp="1"/>
          </p:cNvGraphicFramePr>
          <p:nvPr/>
        </p:nvGraphicFramePr>
        <p:xfrm>
          <a:off x="477838" y="2670175"/>
          <a:ext cx="8270875" cy="3175000"/>
        </p:xfrm>
        <a:graphic>
          <a:graphicData uri="http://schemas.openxmlformats.org/drawingml/2006/table">
            <a:tbl>
              <a:tblPr/>
              <a:tblGrid>
                <a:gridCol w="8270875"/>
              </a:tblGrid>
              <a:tr h="454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t-P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Forma de cálculo</a:t>
                      </a:r>
                    </a:p>
                  </a:txBody>
                  <a:tcPr marL="91444" marR="91444"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 lucro tributável &gt; 1.500.000 mas &lt; 7.500.000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(lucro tributável (n-1) – 1.500.000) x 2,5%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1444" marR="91444"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0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 lucro tributável &gt; 7.500.000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PT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6.000.000 x 2,5% + (lucro tributável (n-1) – 10.000.000) x 4,5%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1444" marR="91444"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3" name="Conexão recta 12"/>
          <p:cNvCxnSpPr/>
          <p:nvPr/>
        </p:nvCxnSpPr>
        <p:spPr>
          <a:xfrm>
            <a:off x="2484438" y="4005263"/>
            <a:ext cx="42449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xão recta 19"/>
          <p:cNvCxnSpPr/>
          <p:nvPr/>
        </p:nvCxnSpPr>
        <p:spPr>
          <a:xfrm>
            <a:off x="1419225" y="5500688"/>
            <a:ext cx="6400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026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Pagamento adicional por conta   </a:t>
            </a:r>
            <a:r>
              <a:rPr lang="pt-PT" sz="2400"/>
              <a:t>[Art.º 105.º-A.º]</a:t>
            </a:r>
            <a:endParaRPr lang="en-US" sz="2400"/>
          </a:p>
        </p:txBody>
      </p:sp>
      <p:pic>
        <p:nvPicPr>
          <p:cNvPr id="214027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3533052C-9572-4358-B2C8-0BA8AA9C1A73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98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4029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12875"/>
            <a:ext cx="8261350" cy="4621213"/>
          </a:xfrm>
        </p:spPr>
        <p:txBody>
          <a:bodyPr/>
          <a:lstStyle/>
          <a:p>
            <a:pPr marL="0" lvl="1" indent="0" eaLnBrk="1" hangingPunct="1">
              <a:spcBef>
                <a:spcPts val="600"/>
              </a:spcBef>
              <a:buFont typeface="Arial" charset="0"/>
              <a:buNone/>
            </a:pPr>
            <a:r>
              <a:rPr lang="pt-PT" sz="1800" smtClean="0">
                <a:latin typeface="Arial" charset="0"/>
                <a:cs typeface="Arial" charset="0"/>
              </a:rPr>
              <a:t>Sem prejuízo dos pagamentos por conta, é ainda devido um pagamento especial por conta (PEC) com os seguintes limites</a:t>
            </a:r>
          </a:p>
          <a:p>
            <a:pPr marL="577850" lvl="2" indent="-177800" eaLnBrk="1" hangingPunct="1">
              <a:spcBef>
                <a:spcPts val="600"/>
              </a:spcBef>
              <a:buFont typeface="Arial" charset="0"/>
              <a:buChar char="−"/>
            </a:pPr>
            <a:r>
              <a:rPr lang="pt-PT" sz="1800" smtClean="0">
                <a:latin typeface="Arial" charset="0"/>
                <a:cs typeface="Arial" charset="0"/>
              </a:rPr>
              <a:t> mínimo de € 1.000</a:t>
            </a:r>
          </a:p>
          <a:p>
            <a:pPr marL="577850" lvl="2" indent="-177800" eaLnBrk="1" hangingPunct="1">
              <a:spcBef>
                <a:spcPts val="600"/>
              </a:spcBef>
              <a:buFont typeface="Arial" charset="0"/>
              <a:buChar char="–"/>
            </a:pPr>
            <a:r>
              <a:rPr lang="pt-PT" sz="1800" smtClean="0">
                <a:latin typeface="Arial" charset="0"/>
                <a:cs typeface="Arial" charset="0"/>
              </a:rPr>
              <a:t> máximo de € 1.000 + 20% do excedente com limite de € 70.000</a:t>
            </a:r>
          </a:p>
          <a:p>
            <a:pPr marL="0" lvl="1" indent="0" eaLnBrk="1" hangingPunct="1">
              <a:spcBef>
                <a:spcPts val="1200"/>
              </a:spcBef>
            </a:pPr>
            <a:endParaRPr lang="pt-PT" smtClean="0"/>
          </a:p>
        </p:txBody>
      </p:sp>
      <p:graphicFrame>
        <p:nvGraphicFramePr>
          <p:cNvPr id="211979" name="Group 11"/>
          <p:cNvGraphicFramePr>
            <a:graphicFrameLocks noGrp="1"/>
          </p:cNvGraphicFramePr>
          <p:nvPr/>
        </p:nvGraphicFramePr>
        <p:xfrm>
          <a:off x="422275" y="3217863"/>
          <a:ext cx="8366125" cy="2370137"/>
        </p:xfrm>
        <a:graphic>
          <a:graphicData uri="http://schemas.openxmlformats.org/drawingml/2006/table">
            <a:tbl>
              <a:tblPr/>
              <a:tblGrid>
                <a:gridCol w="8366125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Forma de cálculo</a:t>
                      </a:r>
                    </a:p>
                  </a:txBody>
                  <a:tcPr marT="45719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89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PT" sz="2800" b="0" i="0" u="sng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€ 1.000 + (volume negócios n-1 x 1% - € 1.000) x 20% - pag. por conta n-1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P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19" marB="45719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6070" name="CaixaDeTexto 6"/>
          <p:cNvSpPr txBox="1">
            <a:spLocks noChangeArrowheads="1"/>
          </p:cNvSpPr>
          <p:nvPr/>
        </p:nvSpPr>
        <p:spPr bwMode="auto">
          <a:xfrm>
            <a:off x="395288" y="549275"/>
            <a:ext cx="842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Pagamento especial por conta   </a:t>
            </a:r>
            <a:r>
              <a:rPr lang="pt-PT" sz="2400"/>
              <a:t>[Art.º 106.º]</a:t>
            </a:r>
            <a:endParaRPr lang="en-US" sz="2400"/>
          </a:p>
        </p:txBody>
      </p:sp>
      <p:pic>
        <p:nvPicPr>
          <p:cNvPr id="216071" name="Picture 2" descr="logo_iseg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308725"/>
            <a:ext cx="15843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Marcador de Posição do Número do Diapositivo 12"/>
          <p:cNvSpPr txBox="1">
            <a:spLocks noGrp="1"/>
          </p:cNvSpPr>
          <p:nvPr/>
        </p:nvSpPr>
        <p:spPr bwMode="auto">
          <a:xfrm>
            <a:off x="8215313" y="6165850"/>
            <a:ext cx="7493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90922B63-1E84-40F6-9889-5F50473C1344}" type="slidenum">
              <a:rPr lang="pt-PT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99</a:t>
            </a:fld>
            <a:endParaRPr lang="pt-PT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6073" name="CaixaDeTexto 12"/>
          <p:cNvSpPr txBox="1">
            <a:spLocks noChangeArrowheads="1"/>
          </p:cNvSpPr>
          <p:nvPr/>
        </p:nvSpPr>
        <p:spPr bwMode="auto">
          <a:xfrm>
            <a:off x="3132138" y="6364288"/>
            <a:ext cx="4392612" cy="2143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PT" sz="800" b="1">
                <a:solidFill>
                  <a:srgbClr val="7F7F7F"/>
                </a:solidFill>
                <a:cs typeface="Arial" charset="0"/>
              </a:rPr>
              <a:t>Fiscalidade - Licenciaturas Gestão, Economia e MAEG - Ano letivo 2013/2014</a:t>
            </a:r>
            <a:endParaRPr lang="pt-PT" sz="80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7436</Words>
  <Application>Microsoft Office PowerPoint</Application>
  <PresentationFormat>On-screen Show (4:3)</PresentationFormat>
  <Paragraphs>1368</Paragraphs>
  <Slides>104</Slides>
  <Notes>104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Modelo de apresentação</vt:lpstr>
      </vt:variant>
      <vt:variant>
        <vt:i4>1</vt:i4>
      </vt:variant>
      <vt:variant>
        <vt:lpstr>Títulos dos diapositivos</vt:lpstr>
      </vt:variant>
      <vt:variant>
        <vt:i4>104</vt:i4>
      </vt:variant>
    </vt:vector>
  </HeadingPairs>
  <TitlesOfParts>
    <vt:vector size="108" baseType="lpstr">
      <vt:lpstr>Arial</vt:lpstr>
      <vt:lpstr>Calibri</vt:lpstr>
      <vt:lpstr>Wingdings</vt:lpstr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  <vt:lpstr>Diapositivo 28</vt:lpstr>
      <vt:lpstr>Diapositivo 29</vt:lpstr>
      <vt:lpstr>Diapositivo 30</vt:lpstr>
      <vt:lpstr>Diapositivo 31</vt:lpstr>
      <vt:lpstr>Diapositivo 32</vt:lpstr>
      <vt:lpstr>Diapositivo 33</vt:lpstr>
      <vt:lpstr>Diapositivo 34</vt:lpstr>
      <vt:lpstr>Diapositivo 35</vt:lpstr>
      <vt:lpstr>Diapositivo 36</vt:lpstr>
      <vt:lpstr>Diapositivo 37</vt:lpstr>
      <vt:lpstr>Diapositivo 38</vt:lpstr>
      <vt:lpstr>Diapositivo 39</vt:lpstr>
      <vt:lpstr>Diapositivo 40</vt:lpstr>
      <vt:lpstr>Diapositivo 41</vt:lpstr>
      <vt:lpstr>Diapositivo 42</vt:lpstr>
      <vt:lpstr>Diapositivo 43</vt:lpstr>
      <vt:lpstr>Diapositivo 44</vt:lpstr>
      <vt:lpstr>Diapositivo 45</vt:lpstr>
      <vt:lpstr>Diapositivo 46</vt:lpstr>
      <vt:lpstr>Diapositivo 47</vt:lpstr>
      <vt:lpstr>Diapositivo 48</vt:lpstr>
      <vt:lpstr>Diapositivo 49</vt:lpstr>
      <vt:lpstr>Diapositivo 50</vt:lpstr>
      <vt:lpstr>Diapositivo 51</vt:lpstr>
      <vt:lpstr>Diapositivo 52</vt:lpstr>
      <vt:lpstr>Diapositivo 53</vt:lpstr>
      <vt:lpstr>Diapositivo 54</vt:lpstr>
      <vt:lpstr>Diapositivo 55</vt:lpstr>
      <vt:lpstr>Diapositivo 56</vt:lpstr>
      <vt:lpstr>Diapositivo 57</vt:lpstr>
      <vt:lpstr>Diapositivo 58</vt:lpstr>
      <vt:lpstr>Diapositivo 59</vt:lpstr>
      <vt:lpstr>Diapositivo 60</vt:lpstr>
      <vt:lpstr>Diapositivo 61</vt:lpstr>
      <vt:lpstr>Diapositivo 62</vt:lpstr>
      <vt:lpstr>Diapositivo 63</vt:lpstr>
      <vt:lpstr>Diapositivo 64</vt:lpstr>
      <vt:lpstr>Diapositivo 65</vt:lpstr>
      <vt:lpstr>Diapositivo 66</vt:lpstr>
      <vt:lpstr>Diapositivo 67</vt:lpstr>
      <vt:lpstr>Diapositivo 68</vt:lpstr>
      <vt:lpstr>Diapositivo 69</vt:lpstr>
      <vt:lpstr>Diapositivo 70</vt:lpstr>
      <vt:lpstr>Diapositivo 71</vt:lpstr>
      <vt:lpstr>Diapositivo 72</vt:lpstr>
      <vt:lpstr>Diapositivo 73</vt:lpstr>
      <vt:lpstr>Diapositivo 74</vt:lpstr>
      <vt:lpstr>Diapositivo 75</vt:lpstr>
      <vt:lpstr>Diapositivo 76</vt:lpstr>
      <vt:lpstr>Diapositivo 77</vt:lpstr>
      <vt:lpstr>Diapositivo 78</vt:lpstr>
      <vt:lpstr>Diapositivo 79</vt:lpstr>
      <vt:lpstr>Diapositivo 80</vt:lpstr>
      <vt:lpstr>Diapositivo 81</vt:lpstr>
      <vt:lpstr>Diapositivo 82</vt:lpstr>
      <vt:lpstr>Diapositivo 83</vt:lpstr>
      <vt:lpstr>Diapositivo 84</vt:lpstr>
      <vt:lpstr>Diapositivo 85</vt:lpstr>
      <vt:lpstr>Diapositivo 86</vt:lpstr>
      <vt:lpstr>Diapositivo 87</vt:lpstr>
      <vt:lpstr>Diapositivo 88</vt:lpstr>
      <vt:lpstr>Diapositivo 89</vt:lpstr>
      <vt:lpstr>Diapositivo 90</vt:lpstr>
      <vt:lpstr>Diapositivo 91</vt:lpstr>
      <vt:lpstr>Diapositivo 92</vt:lpstr>
      <vt:lpstr>Diapositivo 93</vt:lpstr>
      <vt:lpstr>Diapositivo 94</vt:lpstr>
      <vt:lpstr>Diapositivo 95</vt:lpstr>
      <vt:lpstr>Diapositivo 96</vt:lpstr>
      <vt:lpstr>Diapositivo 97</vt:lpstr>
      <vt:lpstr>Diapositivo 98</vt:lpstr>
      <vt:lpstr>Diapositivo 99</vt:lpstr>
      <vt:lpstr>Diapositivo 100</vt:lpstr>
      <vt:lpstr>Diapositivo 101</vt:lpstr>
      <vt:lpstr>Diapositivo 102</vt:lpstr>
      <vt:lpstr>Diapositivo 103</vt:lpstr>
      <vt:lpstr>Diapositivo 104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IRC SFPII - IRC</dc:title>
  <dc:creator>JOÃO CANEDO</dc:creator>
  <cp:lastModifiedBy>jc10156</cp:lastModifiedBy>
  <cp:revision>89</cp:revision>
  <dcterms:created xsi:type="dcterms:W3CDTF">2013-02-03T23:22:38Z</dcterms:created>
  <dcterms:modified xsi:type="dcterms:W3CDTF">2013-11-12T13:32:15Z</dcterms:modified>
</cp:coreProperties>
</file>